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10287000" cx="18288000"/>
  <p:notesSz cx="18288000" cy="10287000"/>
  <p:embeddedFontLst>
    <p:embeddedFont>
      <p:font typeface="Roboto"/>
      <p:regular r:id="rId63"/>
      <p:bold r:id="rId64"/>
      <p:italic r:id="rId65"/>
      <p:boldItalic r:id="rId66"/>
    </p:embeddedFont>
    <p:embeddedFont>
      <p:font typeface="Lexend Light"/>
      <p:regular r:id="rId67"/>
      <p:bold r:id="rId68"/>
    </p:embeddedFont>
    <p:embeddedFont>
      <p:font typeface="Playfair Display"/>
      <p:regular r:id="rId69"/>
      <p:bold r:id="rId70"/>
      <p:italic r:id="rId71"/>
      <p:boldItalic r:id="rId72"/>
    </p:embeddedFont>
    <p:embeddedFont>
      <p:font typeface="Tahoma"/>
      <p:regular r:id="rId73"/>
      <p:bold r:id="rId74"/>
    </p:embeddedFont>
    <p:embeddedFont>
      <p:font typeface="Lexend Medium"/>
      <p:regular r:id="rId75"/>
      <p:bold r:id="rId76"/>
    </p:embeddedFont>
    <p:embeddedFont>
      <p:font typeface="Lexend"/>
      <p:regular r:id="rId77"/>
      <p:bold r:id="rId78"/>
    </p:embeddedFont>
    <p:embeddedFont>
      <p:font typeface="Gill Sans"/>
      <p:regular r:id="rId79"/>
      <p:bold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FE7CA9-0C63-45F1-B6F9-2820C55B3B35}">
  <a:tblStyle styleId="{8BFE7CA9-0C63-45F1-B6F9-2820C55B3B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Tahoma-regular.fntdata"/><Relationship Id="rId72" Type="http://schemas.openxmlformats.org/officeDocument/2006/relationships/font" Target="fonts/PlayfairDisplay-boldItalic.fntdata"/><Relationship Id="rId31" Type="http://schemas.openxmlformats.org/officeDocument/2006/relationships/slide" Target="slides/slide24.xml"/><Relationship Id="rId75" Type="http://schemas.openxmlformats.org/officeDocument/2006/relationships/font" Target="fonts/LexendMedium-regular.fntdata"/><Relationship Id="rId30" Type="http://schemas.openxmlformats.org/officeDocument/2006/relationships/slide" Target="slides/slide23.xml"/><Relationship Id="rId74" Type="http://schemas.openxmlformats.org/officeDocument/2006/relationships/font" Target="fonts/Tahoma-bold.fntdata"/><Relationship Id="rId33" Type="http://schemas.openxmlformats.org/officeDocument/2006/relationships/slide" Target="slides/slide26.xml"/><Relationship Id="rId77" Type="http://schemas.openxmlformats.org/officeDocument/2006/relationships/font" Target="fonts/Lexend-regular.fntdata"/><Relationship Id="rId32" Type="http://schemas.openxmlformats.org/officeDocument/2006/relationships/slide" Target="slides/slide25.xml"/><Relationship Id="rId76" Type="http://schemas.openxmlformats.org/officeDocument/2006/relationships/font" Target="fonts/LexendMedium-bold.fntdata"/><Relationship Id="rId35" Type="http://schemas.openxmlformats.org/officeDocument/2006/relationships/slide" Target="slides/slide28.xml"/><Relationship Id="rId79" Type="http://schemas.openxmlformats.org/officeDocument/2006/relationships/font" Target="fonts/GillSans-regular.fntdata"/><Relationship Id="rId34" Type="http://schemas.openxmlformats.org/officeDocument/2006/relationships/slide" Target="slides/slide27.xml"/><Relationship Id="rId78" Type="http://schemas.openxmlformats.org/officeDocument/2006/relationships/font" Target="fonts/Lexend-bold.fntdata"/><Relationship Id="rId71" Type="http://schemas.openxmlformats.org/officeDocument/2006/relationships/font" Target="fonts/PlayfairDisplay-italic.fntdata"/><Relationship Id="rId70" Type="http://schemas.openxmlformats.org/officeDocument/2006/relationships/font" Target="fonts/PlayfairDisplay-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LexendLight-bold.fntdata"/><Relationship Id="rId23" Type="http://schemas.openxmlformats.org/officeDocument/2006/relationships/slide" Target="slides/slide16.xml"/><Relationship Id="rId67" Type="http://schemas.openxmlformats.org/officeDocument/2006/relationships/font" Target="fonts/LexendLight-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layfairDisplay-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9b438329c_0_4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 name="Google Shape;77;g349b438329c_0_4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ad9a117fb_1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Dataset exploration dilakukan untuk melihat pola dan hubungan antarfitur. Dari EDA yang dilakukan kami menemukan bahwa target variabel untuk modelling ML adalah risk_flag, dan ada beberapa variabel yang menggambarkan stabilitas finansial (seperti income dan expereience) dan gaya hidup.</a:t>
            </a:r>
            <a:endParaRPr>
              <a:solidFill>
                <a:schemeClr val="dk1"/>
              </a:solidFill>
            </a:endParaRPr>
          </a:p>
          <a:p>
            <a:pPr indent="0" lvl="0" marL="0" rtl="0" algn="l">
              <a:spcBef>
                <a:spcPts val="0"/>
              </a:spcBef>
              <a:spcAft>
                <a:spcPts val="0"/>
              </a:spcAft>
              <a:buNone/>
            </a:pPr>
            <a:r>
              <a:t/>
            </a:r>
            <a:endParaRPr/>
          </a:p>
        </p:txBody>
      </p:sp>
      <p:sp>
        <p:nvSpPr>
          <p:cNvPr id="305" name="Google Shape;305;g34ad9a117fb_1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ad9a117fb_1_10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ad9a117fb_1_10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Di sini kita melihat bahwa sebagian besar risk_flag dalam dataset adalah 0 (low risk) dan distribusi incomenya cukup merata yang menunjukkan pendapat tersebar luas di populasi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ad9a117fb_1_1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4ad9a117fb_1_1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Untuk distribusi lama di pekerjaan sekarang, angka terkonsentrasi di angka rendah yang menunjukkan sebagian besar orang memiliki masa kerja singkat dan untuk lama tinggal di rumah sekarang menunjukkan ada pola berkala yang mungkint terkait kebijakan credit perumahan,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ad9a117fb_1_5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Di sini kita membandingkan nilai risk_flag (0 atau 1) berdasarkan kepemilikan mobil. Di sini dapat dilihat bahwa dengan mempunyai atau tidak mempunyai mobil, risk_flag 0 mendominasi yang artinya kemungkinan fitur ini akan kurang signifikan secara mandiri dalam rpediksi resiko</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58" name="Google Shape;358;g34ad9a117fb_1_5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ad9a117fb_1_7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Lalu selanjutnya adalah kepemilikan rumah, di sini kepemilikan rumah dibagi 3 yaitu tidak memiliki dan tidak menyewa, menyewa, dan milik sendiri. Dari ketiga variabel ini risk_flag 0 masih menjadi nilai dominan yang menunjukkan kepemilikan rumah juga tidak signifikan dalam menentukan tingkat resiko</a:t>
            </a:r>
            <a:endParaRPr>
              <a:solidFill>
                <a:schemeClr val="dk1"/>
              </a:solidFill>
            </a:endParaRPr>
          </a:p>
          <a:p>
            <a:pPr indent="0" lvl="0" marL="0" rtl="0" algn="l">
              <a:spcBef>
                <a:spcPts val="0"/>
              </a:spcBef>
              <a:spcAft>
                <a:spcPts val="0"/>
              </a:spcAft>
              <a:buNone/>
            </a:pPr>
            <a:r>
              <a:t/>
            </a:r>
            <a:endParaRPr/>
          </a:p>
        </p:txBody>
      </p:sp>
      <p:sp>
        <p:nvSpPr>
          <p:cNvPr id="375" name="Google Shape;375;g34ad9a117fb_1_7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4ad9a117fb_1_9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4ad9a117fb_1_9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Selanjutnya dalam profesi kita memliki 3 profesi dengan risk_flag terbanyak. Disini dilihat bahwa 3 itu adalah polisi, akuntan, dan army officer. Temuan ini bisa menjadi pertimbangan dalam pengambilan keputusan resiko kredit berdasarkan jenis profesi.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ad9a117fb_1_17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4ad9a117fb_1_17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Yang korelasi tinggi sama risk flag itu rendah semua jadi gada fitur yang berkorelasi tinggi. Sehingga perlu dilakukan feature engineering untuk menemukan fitur yang korelasinya lebih baik dengan risk flag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a89b08698_0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a89b08698_0_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acecaefd4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4acecaefd4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4acecaefd4_0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4acecaefd4_0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9b438329c_0_97: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g349b438329c_0_9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acecaefd4_0_4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34acecaefd4_0_4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acecaefd4_0_8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4acecaefd4_0_8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acecaefd4_0_1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4acecaefd4_0_1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4e995e0cb7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4e995e0cb7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4ecd3b3065_0_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4ecd3b3065_0_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4acecaefd4_0_14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34acecaefd4_0_14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4ee6227028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4ee6227028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4acecaefd4_0_10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34acecaefd4_0_10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acecaefd4_0_17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34acecaefd4_0_17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4acecaefd4_0_18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34acecaefd4_0_18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4f36fe45c5_0_2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34f36fe45c5_0_2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a114892b0_1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34a114892b0_1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4ad64602c3_0_6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34ad64602c3_0_6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4a114892b0_0_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34a114892b0_0_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a89b08698_1_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34a89b08698_1_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4a114892b0_0_19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34a114892b0_0_19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4f36fe45c5_0_15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34f36fe45c5_0_15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4f36fe45c5_0_19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34f36fe45c5_0_19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4a114892b0_0_25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34a114892b0_0_25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4a114892b0_0_30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34a114892b0_0_30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4a89b08698_1_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34a89b08698_1_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4a114892b0_0_4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34a114892b0_0_4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acecaefd4_0_28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34acecaefd4_0_28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50249dba5e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350249dba5e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4acecaefd4_0_22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34acecaefd4_0_2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4acecaefd4_0_32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g34acecaefd4_0_3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acecaefd4_0_35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34acecaefd4_0_35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4acecaefd4_0_38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g34acecaefd4_0_38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e9b44e433_0_2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4e9b44e433_0_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4acecaefd4_0_21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g34acecaefd4_0_2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4a114892b0_0_4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34a114892b0_0_4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34a114892b0_0_49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g34a114892b0_0_49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4a114892b0_0_56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g34a114892b0_0_56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34a89b08698_2_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g34a89b08698_2_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f36fe45c5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4f36fe45c5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e9b44e433_0_4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4e9b44e433_0_4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ee6227028_0_2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4ee6227028_0_2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ad9a117fb_1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4ad9a117fb_1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50">
                <a:solidFill>
                  <a:srgbClr val="FFC7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8233159" y="3091691"/>
            <a:ext cx="9039225" cy="577977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000">
                <a:solidFill>
                  <a:schemeClr val="lt1"/>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1" name="Shape 71"/>
        <p:cNvGrpSpPr/>
        <p:nvPr/>
      </p:nvGrpSpPr>
      <p:grpSpPr>
        <a:xfrm>
          <a:off x="0" y="0"/>
          <a:ext cx="0" cy="0"/>
          <a:chOff x="0" y="0"/>
          <a:chExt cx="0" cy="0"/>
        </a:xfrm>
      </p:grpSpPr>
      <p:sp>
        <p:nvSpPr>
          <p:cNvPr id="72" name="Google Shape;72;p12"/>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8" name="Shape 18"/>
        <p:cNvGrpSpPr/>
        <p:nvPr/>
      </p:nvGrpSpPr>
      <p:grpSpPr>
        <a:xfrm>
          <a:off x="0" y="0"/>
          <a:ext cx="0" cy="0"/>
          <a:chOff x="0" y="0"/>
          <a:chExt cx="0" cy="0"/>
        </a:xfrm>
      </p:grpSpPr>
      <p:sp>
        <p:nvSpPr>
          <p:cNvPr id="19" name="Google Shape;19;p3"/>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50">
                <a:solidFill>
                  <a:srgbClr val="FFC7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2304650" y="3606567"/>
            <a:ext cx="4336415" cy="524890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700">
                <a:solidFill>
                  <a:srgbClr val="FFC700"/>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3"/>
          <p:cNvSpPr txBox="1"/>
          <p:nvPr>
            <p:ph idx="2" type="body"/>
          </p:nvPr>
        </p:nvSpPr>
        <p:spPr>
          <a:xfrm>
            <a:off x="10666395" y="2645808"/>
            <a:ext cx="6523303" cy="630054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3350">
                <a:solidFill>
                  <a:srgbClr val="FFC700"/>
                </a:solidFill>
                <a:latin typeface="Tahoma"/>
                <a:ea typeface="Tahoma"/>
                <a:cs typeface="Tahoma"/>
                <a:sym typeface="Tahom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5" name="Shape 25"/>
        <p:cNvGrpSpPr/>
        <p:nvPr/>
      </p:nvGrpSpPr>
      <p:grpSpPr>
        <a:xfrm>
          <a:off x="0" y="0"/>
          <a:ext cx="0" cy="0"/>
          <a:chOff x="0" y="0"/>
          <a:chExt cx="0" cy="0"/>
        </a:xfrm>
      </p:grpSpPr>
      <p:sp>
        <p:nvSpPr>
          <p:cNvPr id="26" name="Google Shape;26;p4"/>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50">
                <a:solidFill>
                  <a:srgbClr val="FFC7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000">
                <a:solidFill>
                  <a:schemeClr val="lt1"/>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5"/>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050">
                <a:solidFill>
                  <a:srgbClr val="FFC700"/>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 name="Shape 36"/>
        <p:cNvGrpSpPr/>
        <p:nvPr/>
      </p:nvGrpSpPr>
      <p:grpSpPr>
        <a:xfrm>
          <a:off x="0" y="0"/>
          <a:ext cx="0" cy="0"/>
          <a:chOff x="0" y="0"/>
          <a:chExt cx="0" cy="0"/>
        </a:xfrm>
      </p:grpSpPr>
      <p:sp>
        <p:nvSpPr>
          <p:cNvPr id="37" name="Google Shape;37;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8"/>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 type="body"/>
          </p:nvPr>
        </p:nvSpPr>
        <p:spPr>
          <a:xfrm>
            <a:off x="8233169" y="3091701"/>
            <a:ext cx="9039300" cy="5779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2000">
                <a:solidFill>
                  <a:schemeClr val="lt1"/>
                </a:solidFill>
                <a:latin typeface="Gill Sans"/>
                <a:ea typeface="Gill Sans"/>
                <a:cs typeface="Gill Sans"/>
                <a:sym typeface="Gill San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3" name="Shape 53"/>
        <p:cNvGrpSpPr/>
        <p:nvPr/>
      </p:nvGrpSpPr>
      <p:grpSpPr>
        <a:xfrm>
          <a:off x="0" y="0"/>
          <a:ext cx="0" cy="0"/>
          <a:chOff x="0" y="0"/>
          <a:chExt cx="0" cy="0"/>
        </a:xfrm>
      </p:grpSpPr>
      <p:sp>
        <p:nvSpPr>
          <p:cNvPr id="54" name="Google Shape;54;p9"/>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 type="body"/>
          </p:nvPr>
        </p:nvSpPr>
        <p:spPr>
          <a:xfrm>
            <a:off x="2304651" y="3606566"/>
            <a:ext cx="4336500" cy="52488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700">
                <a:solidFill>
                  <a:srgbClr val="FFC700"/>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6" name="Google Shape;56;p9"/>
          <p:cNvSpPr txBox="1"/>
          <p:nvPr>
            <p:ph idx="2" type="body"/>
          </p:nvPr>
        </p:nvSpPr>
        <p:spPr>
          <a:xfrm>
            <a:off x="10666394" y="1869321"/>
            <a:ext cx="6523200" cy="70770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450">
                <a:solidFill>
                  <a:schemeClr val="lt1"/>
                </a:solidFill>
                <a:latin typeface="Gill Sans"/>
                <a:ea typeface="Gill Sans"/>
                <a:cs typeface="Gill Sans"/>
                <a:sym typeface="Gill Sans"/>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0" name="Shape 60"/>
        <p:cNvGrpSpPr/>
        <p:nvPr/>
      </p:nvGrpSpPr>
      <p:grpSpPr>
        <a:xfrm>
          <a:off x="0" y="0"/>
          <a:ext cx="0" cy="0"/>
          <a:chOff x="0" y="0"/>
          <a:chExt cx="0" cy="0"/>
        </a:xfrm>
      </p:grpSpPr>
      <p:sp>
        <p:nvSpPr>
          <p:cNvPr id="61" name="Google Shape;61;p10"/>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 name="Shape 65"/>
        <p:cNvGrpSpPr/>
        <p:nvPr/>
      </p:nvGrpSpPr>
      <p:grpSpPr>
        <a:xfrm>
          <a:off x="0" y="0"/>
          <a:ext cx="0" cy="0"/>
          <a:chOff x="0" y="0"/>
          <a:chExt cx="0" cy="0"/>
        </a:xfrm>
      </p:grpSpPr>
      <p:sp>
        <p:nvSpPr>
          <p:cNvPr id="66" name="Google Shape;66;p11"/>
          <p:cNvSpPr txBox="1"/>
          <p:nvPr>
            <p:ph type="ctrTitle"/>
          </p:nvPr>
        </p:nvSpPr>
        <p:spPr>
          <a:xfrm>
            <a:off x="1371600" y="3188970"/>
            <a:ext cx="15544800" cy="216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6050">
                <a:solidFill>
                  <a:srgbClr val="FFC700"/>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1" type="subTitle"/>
          </p:nvPr>
        </p:nvSpPr>
        <p:spPr>
          <a:xfrm>
            <a:off x="2743200" y="5760720"/>
            <a:ext cx="12801600" cy="2571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000">
                <a:solidFill>
                  <a:schemeClr val="lt1"/>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1"/>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49494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015515" y="1151966"/>
            <a:ext cx="16256969" cy="189039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6050" u="none" cap="none" strike="noStrike">
                <a:solidFill>
                  <a:srgbClr val="FFC700"/>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8233159" y="3091691"/>
            <a:ext cx="9039225" cy="577977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000" u="none" cap="none" strike="noStrike">
                <a:solidFill>
                  <a:schemeClr val="lt1"/>
                </a:solidFill>
                <a:latin typeface="Roboto"/>
                <a:ea typeface="Roboto"/>
                <a:cs typeface="Roboto"/>
                <a:sym typeface="Roboto"/>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 name="Shape 40"/>
        <p:cNvGrpSpPr/>
        <p:nvPr/>
      </p:nvGrpSpPr>
      <p:grpSpPr>
        <a:xfrm>
          <a:off x="0" y="0"/>
          <a:ext cx="0" cy="0"/>
          <a:chOff x="0" y="0"/>
          <a:chExt cx="0" cy="0"/>
        </a:xfrm>
      </p:grpSpPr>
      <p:sp>
        <p:nvSpPr>
          <p:cNvPr id="41" name="Google Shape;41;p7"/>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 name="Google Shape;42;p7"/>
          <p:cNvSpPr txBox="1"/>
          <p:nvPr>
            <p:ph type="title"/>
          </p:nvPr>
        </p:nvSpPr>
        <p:spPr>
          <a:xfrm>
            <a:off x="1015510" y="1151966"/>
            <a:ext cx="16257000" cy="18903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000000"/>
              </a:buClr>
              <a:buSzPts val="1400"/>
              <a:buFont typeface="Arial"/>
              <a:buNone/>
              <a:defRPr b="1" i="0" sz="6050" u="none" cap="none" strike="noStrike">
                <a:solidFill>
                  <a:srgbClr val="FFC700"/>
                </a:solidFill>
                <a:latin typeface="Tahoma"/>
                <a:ea typeface="Tahoma"/>
                <a:cs typeface="Tahoma"/>
                <a:sym typeface="Tahoma"/>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 name="Google Shape;43;p7"/>
          <p:cNvSpPr txBox="1"/>
          <p:nvPr>
            <p:ph idx="1" type="body"/>
          </p:nvPr>
        </p:nvSpPr>
        <p:spPr>
          <a:xfrm>
            <a:off x="8233169" y="3091701"/>
            <a:ext cx="9039300" cy="5779800"/>
          </a:xfrm>
          <a:prstGeom prst="rect">
            <a:avLst/>
          </a:prstGeom>
          <a:noFill/>
          <a:ln>
            <a:noFill/>
          </a:ln>
        </p:spPr>
        <p:txBody>
          <a:bodyPr anchorCtr="0" anchor="t" bIns="0" lIns="0" spcFirstLastPara="1" rIns="0" wrap="square" tIns="0">
            <a:spAutoFit/>
          </a:bodyPr>
          <a:lstStyle>
            <a:lvl1pPr indent="-228600" lvl="0" marL="457200" marR="0" algn="l">
              <a:lnSpc>
                <a:spcPct val="100000"/>
              </a:lnSpc>
              <a:spcBef>
                <a:spcPts val="0"/>
              </a:spcBef>
              <a:spcAft>
                <a:spcPts val="0"/>
              </a:spcAft>
              <a:buClr>
                <a:srgbClr val="000000"/>
              </a:buClr>
              <a:buSzPts val="1400"/>
              <a:buFont typeface="Arial"/>
              <a:buNone/>
              <a:defRPr b="0" i="0" sz="2000" u="none" cap="none" strike="noStrike">
                <a:solidFill>
                  <a:schemeClr val="lt1"/>
                </a:solidFill>
                <a:latin typeface="Gill Sans"/>
                <a:ea typeface="Gill Sans"/>
                <a:cs typeface="Gill Sans"/>
                <a:sym typeface="Gill Sans"/>
              </a:defRPr>
            </a:lvl1pPr>
            <a:lvl2pPr indent="-228600" lvl="1" marL="914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44" name="Google Shape;44;p7"/>
          <p:cNvSpPr txBox="1"/>
          <p:nvPr>
            <p:ph idx="11" type="ftr"/>
          </p:nvPr>
        </p:nvSpPr>
        <p:spPr>
          <a:xfrm>
            <a:off x="6217920" y="9566910"/>
            <a:ext cx="5852100" cy="514500"/>
          </a:xfrm>
          <a:prstGeom prst="rect">
            <a:avLst/>
          </a:prstGeom>
          <a:noFill/>
          <a:ln>
            <a:noFill/>
          </a:ln>
        </p:spPr>
        <p:txBody>
          <a:bodyPr anchorCtr="0" anchor="t" bIns="0" lIns="0" spcFirstLastPara="1" rIns="0" wrap="square" tIns="0">
            <a:spAutoFit/>
          </a:bodyPr>
          <a:lstStyle>
            <a:lvl1pPr lvl="0" marR="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7"/>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7"/>
          <p:cNvSpPr txBox="1"/>
          <p:nvPr>
            <p:ph idx="12" type="sldNum"/>
          </p:nvPr>
        </p:nvSpPr>
        <p:spPr>
          <a:xfrm>
            <a:off x="13167361" y="9566910"/>
            <a:ext cx="42063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hyperlink" Target="https://lookerstudio.google.com/s/pl8EjS1I3S4" TargetMode="External"/><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 Id="rId10" Type="http://schemas.openxmlformats.org/officeDocument/2006/relationships/image" Target="../media/image3.jpg"/><Relationship Id="rId9"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jp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34.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id.scribd.com/doc/151484440/Kategori-Umur-Menurut-Depkes-RI" TargetMode="External"/><Relationship Id="rId4" Type="http://schemas.openxmlformats.org/officeDocument/2006/relationships/hyperlink" Target="https://id.scribd.com/doc/151484440/Kategori-Umur-Menurut-Depkes-RI" TargetMode="External"/><Relationship Id="rId9" Type="http://schemas.openxmlformats.org/officeDocument/2006/relationships/image" Target="../media/image16.png"/><Relationship Id="rId5" Type="http://schemas.openxmlformats.org/officeDocument/2006/relationships/hyperlink" Target="https://www.neliti.com/id/publications/249455/klasifikasi-kelompok-umur-manusia-berdasarkan-analisis-dimensifraktal-box-counti" TargetMode="External"/><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6.png"/><Relationship Id="rId8"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10" Type="http://schemas.openxmlformats.org/officeDocument/2006/relationships/hyperlink" Target="https://www.rbi.org.in/scripts/PublicationsView.aspx?id=17400" TargetMode="External"/><Relationship Id="rId9" Type="http://schemas.openxmlformats.org/officeDocument/2006/relationships/hyperlink" Target="https://www.finansialku.com/artikel/" TargetMode="External"/><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37.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38.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39.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hyperlink" Target="https://www.pwc.com/" TargetMode="External"/><Relationship Id="rId13" Type="http://schemas.openxmlformats.org/officeDocument/2006/relationships/image" Target="../media/image10.png"/><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s://www.pwc.com/" TargetMode="External"/><Relationship Id="rId15" Type="http://schemas.openxmlformats.org/officeDocument/2006/relationships/image" Target="../media/image7.png"/><Relationship Id="rId14" Type="http://schemas.openxmlformats.org/officeDocument/2006/relationships/image" Target="../media/image5.png"/><Relationship Id="rId16"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hyperlink" Target="https://www.mckinsey.com/" TargetMode="External"/><Relationship Id="rId8" Type="http://schemas.openxmlformats.org/officeDocument/2006/relationships/hyperlink" Target="https://www.mckinsey.com/" TargetMode="External"/></Relationships>
</file>

<file path=ppt/slides/_rels/slide40.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2.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1" Type="http://schemas.openxmlformats.org/officeDocument/2006/relationships/hyperlink" Target="https://predict-riskflag.streamlit.app/" TargetMode="External"/><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rive.google.com/file/d/1AtUSEl32VbKSXBglnUFncIzjdq0-Mwh0/view?usp=sharing" TargetMode="External"/></Relationships>
</file>

<file path=ppt/slides/_rels/slide46.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35.png"/><Relationship Id="rId12"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7.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35.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8.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49.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35.png"/><Relationship Id="rId13" Type="http://schemas.openxmlformats.org/officeDocument/2006/relationships/image" Target="../media/image43.png"/><Relationship Id="rId12"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14" Type="http://schemas.openxmlformats.org/officeDocument/2006/relationships/image" Target="../media/image49.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52.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53.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54.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3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7.png"/><Relationship Id="rId8"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3"/>
          <p:cNvGrpSpPr/>
          <p:nvPr/>
        </p:nvGrpSpPr>
        <p:grpSpPr>
          <a:xfrm>
            <a:off x="6688506" y="146150"/>
            <a:ext cx="11600856" cy="10141283"/>
            <a:chOff x="5726404" y="4316"/>
            <a:chExt cx="12561837" cy="10283191"/>
          </a:xfrm>
        </p:grpSpPr>
        <p:sp>
          <p:nvSpPr>
            <p:cNvPr id="80" name="Google Shape;80;p13"/>
            <p:cNvSpPr/>
            <p:nvPr/>
          </p:nvSpPr>
          <p:spPr>
            <a:xfrm>
              <a:off x="7907261" y="4317"/>
              <a:ext cx="10380980" cy="10283190"/>
            </a:xfrm>
            <a:custGeom>
              <a:rect b="b" l="l" r="r" t="t"/>
              <a:pathLst>
                <a:path extrusionOk="0" h="10283190" w="10380980">
                  <a:moveTo>
                    <a:pt x="10380739" y="3802583"/>
                  </a:moveTo>
                  <a:lnTo>
                    <a:pt x="10367772" y="3789883"/>
                  </a:lnTo>
                  <a:lnTo>
                    <a:pt x="10345280" y="3751783"/>
                  </a:lnTo>
                  <a:lnTo>
                    <a:pt x="10322420" y="3713683"/>
                  </a:lnTo>
                  <a:lnTo>
                    <a:pt x="10299205" y="3675583"/>
                  </a:lnTo>
                  <a:lnTo>
                    <a:pt x="10275646" y="3637483"/>
                  </a:lnTo>
                  <a:lnTo>
                    <a:pt x="10251719" y="3599383"/>
                  </a:lnTo>
                  <a:lnTo>
                    <a:pt x="10227450" y="3561283"/>
                  </a:lnTo>
                  <a:lnTo>
                    <a:pt x="10202837" y="3523183"/>
                  </a:lnTo>
                  <a:lnTo>
                    <a:pt x="10177869" y="3485083"/>
                  </a:lnTo>
                  <a:lnTo>
                    <a:pt x="10152570" y="3446983"/>
                  </a:lnTo>
                  <a:lnTo>
                    <a:pt x="10126929" y="3408883"/>
                  </a:lnTo>
                  <a:lnTo>
                    <a:pt x="10100945" y="3370783"/>
                  </a:lnTo>
                  <a:lnTo>
                    <a:pt x="10074618" y="3332683"/>
                  </a:lnTo>
                  <a:lnTo>
                    <a:pt x="10047973" y="3294583"/>
                  </a:lnTo>
                  <a:lnTo>
                    <a:pt x="10020986" y="3269183"/>
                  </a:lnTo>
                  <a:lnTo>
                    <a:pt x="9993668" y="3231083"/>
                  </a:lnTo>
                  <a:lnTo>
                    <a:pt x="9966020" y="3192983"/>
                  </a:lnTo>
                  <a:lnTo>
                    <a:pt x="9938055" y="3154883"/>
                  </a:lnTo>
                  <a:lnTo>
                    <a:pt x="9909772" y="3116783"/>
                  </a:lnTo>
                  <a:lnTo>
                    <a:pt x="9881159" y="3091383"/>
                  </a:lnTo>
                  <a:lnTo>
                    <a:pt x="9852228" y="3053283"/>
                  </a:lnTo>
                  <a:lnTo>
                    <a:pt x="9822980" y="3015183"/>
                  </a:lnTo>
                  <a:lnTo>
                    <a:pt x="9793427" y="2989783"/>
                  </a:lnTo>
                  <a:lnTo>
                    <a:pt x="9763557" y="2951683"/>
                  </a:lnTo>
                  <a:lnTo>
                    <a:pt x="9733382" y="2913583"/>
                  </a:lnTo>
                  <a:lnTo>
                    <a:pt x="9702889" y="2888183"/>
                  </a:lnTo>
                  <a:lnTo>
                    <a:pt x="9672104" y="2850083"/>
                  </a:lnTo>
                  <a:lnTo>
                    <a:pt x="9641002" y="2824683"/>
                  </a:lnTo>
                  <a:lnTo>
                    <a:pt x="9609620" y="2786583"/>
                  </a:lnTo>
                  <a:lnTo>
                    <a:pt x="9577921" y="2761183"/>
                  </a:lnTo>
                  <a:lnTo>
                    <a:pt x="9545942" y="2723083"/>
                  </a:lnTo>
                  <a:lnTo>
                    <a:pt x="9513659" y="2697683"/>
                  </a:lnTo>
                  <a:lnTo>
                    <a:pt x="9481096" y="2659583"/>
                  </a:lnTo>
                  <a:lnTo>
                    <a:pt x="9415081" y="2608783"/>
                  </a:lnTo>
                  <a:lnTo>
                    <a:pt x="9381655" y="2570683"/>
                  </a:lnTo>
                  <a:lnTo>
                    <a:pt x="9313951" y="2519883"/>
                  </a:lnTo>
                  <a:lnTo>
                    <a:pt x="9279687" y="2481783"/>
                  </a:lnTo>
                  <a:lnTo>
                    <a:pt x="9175242" y="2405583"/>
                  </a:lnTo>
                  <a:lnTo>
                    <a:pt x="9139885" y="2380183"/>
                  </a:lnTo>
                  <a:lnTo>
                    <a:pt x="9104262" y="2342083"/>
                  </a:lnTo>
                  <a:lnTo>
                    <a:pt x="8959151" y="2240483"/>
                  </a:lnTo>
                  <a:lnTo>
                    <a:pt x="8809977" y="2138883"/>
                  </a:lnTo>
                  <a:lnTo>
                    <a:pt x="8695499" y="2062683"/>
                  </a:lnTo>
                  <a:lnTo>
                    <a:pt x="8656853" y="2049983"/>
                  </a:lnTo>
                  <a:lnTo>
                    <a:pt x="8539531" y="1973783"/>
                  </a:lnTo>
                  <a:lnTo>
                    <a:pt x="8499958" y="1961083"/>
                  </a:lnTo>
                  <a:lnTo>
                    <a:pt x="8420125" y="1910283"/>
                  </a:lnTo>
                  <a:lnTo>
                    <a:pt x="8379879" y="1897583"/>
                  </a:lnTo>
                  <a:lnTo>
                    <a:pt x="8298726" y="1846783"/>
                  </a:lnTo>
                  <a:lnTo>
                    <a:pt x="8257819" y="1834083"/>
                  </a:lnTo>
                  <a:lnTo>
                    <a:pt x="8216697" y="1808683"/>
                  </a:lnTo>
                  <a:lnTo>
                    <a:pt x="8133829" y="1783283"/>
                  </a:lnTo>
                  <a:lnTo>
                    <a:pt x="8092084" y="1757883"/>
                  </a:lnTo>
                  <a:lnTo>
                    <a:pt x="8050123" y="1745183"/>
                  </a:lnTo>
                  <a:lnTo>
                    <a:pt x="8007972" y="1719783"/>
                  </a:lnTo>
                  <a:lnTo>
                    <a:pt x="7923060" y="1694383"/>
                  </a:lnTo>
                  <a:lnTo>
                    <a:pt x="7880312" y="1668983"/>
                  </a:lnTo>
                  <a:lnTo>
                    <a:pt x="7217067" y="1478483"/>
                  </a:lnTo>
                  <a:lnTo>
                    <a:pt x="7171487" y="1478483"/>
                  </a:lnTo>
                  <a:lnTo>
                    <a:pt x="7079856" y="1453083"/>
                  </a:lnTo>
                  <a:lnTo>
                    <a:pt x="7033806" y="1453083"/>
                  </a:lnTo>
                  <a:lnTo>
                    <a:pt x="6941274" y="1427683"/>
                  </a:lnTo>
                  <a:lnTo>
                    <a:pt x="6894779" y="1427683"/>
                  </a:lnTo>
                  <a:lnTo>
                    <a:pt x="6848145" y="1414983"/>
                  </a:lnTo>
                  <a:lnTo>
                    <a:pt x="6754444" y="1414983"/>
                  </a:lnTo>
                  <a:lnTo>
                    <a:pt x="6707403" y="1402283"/>
                  </a:lnTo>
                  <a:lnTo>
                    <a:pt x="6612890" y="1402283"/>
                  </a:lnTo>
                  <a:lnTo>
                    <a:pt x="6565430" y="1389583"/>
                  </a:lnTo>
                  <a:lnTo>
                    <a:pt x="6422326" y="1389583"/>
                  </a:lnTo>
                  <a:lnTo>
                    <a:pt x="6374371" y="1376883"/>
                  </a:lnTo>
                  <a:lnTo>
                    <a:pt x="6085256" y="1376883"/>
                  </a:lnTo>
                  <a:lnTo>
                    <a:pt x="6037300" y="1389583"/>
                  </a:lnTo>
                  <a:lnTo>
                    <a:pt x="5894197" y="1389583"/>
                  </a:lnTo>
                  <a:lnTo>
                    <a:pt x="5846737" y="1402283"/>
                  </a:lnTo>
                  <a:lnTo>
                    <a:pt x="5752236" y="1402283"/>
                  </a:lnTo>
                  <a:lnTo>
                    <a:pt x="5705183" y="1414983"/>
                  </a:lnTo>
                  <a:lnTo>
                    <a:pt x="5611482" y="1414983"/>
                  </a:lnTo>
                  <a:lnTo>
                    <a:pt x="5564848" y="1427683"/>
                  </a:lnTo>
                  <a:lnTo>
                    <a:pt x="5518353" y="1427683"/>
                  </a:lnTo>
                  <a:lnTo>
                    <a:pt x="5425821" y="1453083"/>
                  </a:lnTo>
                  <a:lnTo>
                    <a:pt x="5379771" y="1453083"/>
                  </a:lnTo>
                  <a:lnTo>
                    <a:pt x="5288140" y="1478483"/>
                  </a:lnTo>
                  <a:lnTo>
                    <a:pt x="5242560" y="1478483"/>
                  </a:lnTo>
                  <a:lnTo>
                    <a:pt x="4579328" y="1668983"/>
                  </a:lnTo>
                  <a:lnTo>
                    <a:pt x="4536567" y="1694383"/>
                  </a:lnTo>
                  <a:lnTo>
                    <a:pt x="4451667" y="1719783"/>
                  </a:lnTo>
                  <a:lnTo>
                    <a:pt x="4409503" y="1745183"/>
                  </a:lnTo>
                  <a:lnTo>
                    <a:pt x="4367555" y="1757883"/>
                  </a:lnTo>
                  <a:lnTo>
                    <a:pt x="4325810" y="1783283"/>
                  </a:lnTo>
                  <a:lnTo>
                    <a:pt x="4242930" y="1808683"/>
                  </a:lnTo>
                  <a:lnTo>
                    <a:pt x="4201820" y="1834083"/>
                  </a:lnTo>
                  <a:lnTo>
                    <a:pt x="4160913" y="1846783"/>
                  </a:lnTo>
                  <a:lnTo>
                    <a:pt x="4079748" y="1897583"/>
                  </a:lnTo>
                  <a:lnTo>
                    <a:pt x="4039501" y="1910283"/>
                  </a:lnTo>
                  <a:lnTo>
                    <a:pt x="3959682" y="1961083"/>
                  </a:lnTo>
                  <a:lnTo>
                    <a:pt x="3920109" y="1973783"/>
                  </a:lnTo>
                  <a:lnTo>
                    <a:pt x="3802773" y="2049983"/>
                  </a:lnTo>
                  <a:lnTo>
                    <a:pt x="3764140" y="2062683"/>
                  </a:lnTo>
                  <a:lnTo>
                    <a:pt x="3649662" y="2138883"/>
                  </a:lnTo>
                  <a:lnTo>
                    <a:pt x="3641471" y="2144458"/>
                  </a:lnTo>
                  <a:lnTo>
                    <a:pt x="1497025" y="0"/>
                  </a:lnTo>
                  <a:lnTo>
                    <a:pt x="0" y="0"/>
                  </a:lnTo>
                  <a:lnTo>
                    <a:pt x="2821368" y="2821381"/>
                  </a:lnTo>
                  <a:lnTo>
                    <a:pt x="2818638" y="2824683"/>
                  </a:lnTo>
                  <a:lnTo>
                    <a:pt x="2787548" y="2850083"/>
                  </a:lnTo>
                  <a:lnTo>
                    <a:pt x="2756751" y="2888183"/>
                  </a:lnTo>
                  <a:lnTo>
                    <a:pt x="2726271" y="2913583"/>
                  </a:lnTo>
                  <a:lnTo>
                    <a:pt x="2696095" y="2951683"/>
                  </a:lnTo>
                  <a:lnTo>
                    <a:pt x="2666225" y="2989783"/>
                  </a:lnTo>
                  <a:lnTo>
                    <a:pt x="2636659" y="3015183"/>
                  </a:lnTo>
                  <a:lnTo>
                    <a:pt x="2607424" y="3053283"/>
                  </a:lnTo>
                  <a:lnTo>
                    <a:pt x="2578493" y="3091383"/>
                  </a:lnTo>
                  <a:lnTo>
                    <a:pt x="2549880" y="3116783"/>
                  </a:lnTo>
                  <a:lnTo>
                    <a:pt x="2521585" y="3154883"/>
                  </a:lnTo>
                  <a:lnTo>
                    <a:pt x="2493619" y="3192983"/>
                  </a:lnTo>
                  <a:lnTo>
                    <a:pt x="2465984" y="3231083"/>
                  </a:lnTo>
                  <a:lnTo>
                    <a:pt x="2438666" y="3269183"/>
                  </a:lnTo>
                  <a:lnTo>
                    <a:pt x="2411679" y="3294583"/>
                  </a:lnTo>
                  <a:lnTo>
                    <a:pt x="2385022" y="3332683"/>
                  </a:lnTo>
                  <a:lnTo>
                    <a:pt x="2358707" y="3370783"/>
                  </a:lnTo>
                  <a:lnTo>
                    <a:pt x="2332723" y="3408883"/>
                  </a:lnTo>
                  <a:lnTo>
                    <a:pt x="2307082" y="3446983"/>
                  </a:lnTo>
                  <a:lnTo>
                    <a:pt x="2281771" y="3485083"/>
                  </a:lnTo>
                  <a:lnTo>
                    <a:pt x="2256815" y="3523183"/>
                  </a:lnTo>
                  <a:lnTo>
                    <a:pt x="2232190" y="3561283"/>
                  </a:lnTo>
                  <a:lnTo>
                    <a:pt x="2207933" y="3599383"/>
                  </a:lnTo>
                  <a:lnTo>
                    <a:pt x="2184006" y="3637483"/>
                  </a:lnTo>
                  <a:lnTo>
                    <a:pt x="2160447" y="3675583"/>
                  </a:lnTo>
                  <a:lnTo>
                    <a:pt x="2137232" y="3713683"/>
                  </a:lnTo>
                  <a:lnTo>
                    <a:pt x="2114372" y="3751783"/>
                  </a:lnTo>
                  <a:lnTo>
                    <a:pt x="2091880" y="3789883"/>
                  </a:lnTo>
                  <a:lnTo>
                    <a:pt x="2069744" y="3827983"/>
                  </a:lnTo>
                  <a:lnTo>
                    <a:pt x="2047976" y="3866083"/>
                  </a:lnTo>
                  <a:lnTo>
                    <a:pt x="2026564" y="3904183"/>
                  </a:lnTo>
                  <a:lnTo>
                    <a:pt x="2005520" y="3942283"/>
                  </a:lnTo>
                  <a:lnTo>
                    <a:pt x="1984857" y="3993083"/>
                  </a:lnTo>
                  <a:lnTo>
                    <a:pt x="1964563" y="4031183"/>
                  </a:lnTo>
                  <a:lnTo>
                    <a:pt x="1944636" y="4069283"/>
                  </a:lnTo>
                  <a:lnTo>
                    <a:pt x="1925091" y="4107383"/>
                  </a:lnTo>
                  <a:lnTo>
                    <a:pt x="1905927" y="4145483"/>
                  </a:lnTo>
                  <a:lnTo>
                    <a:pt x="1887143" y="4196283"/>
                  </a:lnTo>
                  <a:lnTo>
                    <a:pt x="1868754" y="4234383"/>
                  </a:lnTo>
                  <a:lnTo>
                    <a:pt x="1850732" y="4272483"/>
                  </a:lnTo>
                  <a:lnTo>
                    <a:pt x="1833105" y="4323283"/>
                  </a:lnTo>
                  <a:lnTo>
                    <a:pt x="1815871" y="4361383"/>
                  </a:lnTo>
                  <a:lnTo>
                    <a:pt x="1799031" y="4399483"/>
                  </a:lnTo>
                  <a:lnTo>
                    <a:pt x="1782584" y="4450283"/>
                  </a:lnTo>
                  <a:lnTo>
                    <a:pt x="1766531" y="4488383"/>
                  </a:lnTo>
                  <a:lnTo>
                    <a:pt x="1750885" y="4526483"/>
                  </a:lnTo>
                  <a:lnTo>
                    <a:pt x="1735632" y="4577283"/>
                  </a:lnTo>
                  <a:lnTo>
                    <a:pt x="1720786" y="4615383"/>
                  </a:lnTo>
                  <a:lnTo>
                    <a:pt x="1706359" y="4666183"/>
                  </a:lnTo>
                  <a:lnTo>
                    <a:pt x="1692325" y="4704283"/>
                  </a:lnTo>
                  <a:lnTo>
                    <a:pt x="1678711" y="4742383"/>
                  </a:lnTo>
                  <a:lnTo>
                    <a:pt x="1665503" y="4793183"/>
                  </a:lnTo>
                  <a:lnTo>
                    <a:pt x="1652714" y="4831283"/>
                  </a:lnTo>
                  <a:lnTo>
                    <a:pt x="1640344" y="4882083"/>
                  </a:lnTo>
                  <a:lnTo>
                    <a:pt x="1628381" y="4920183"/>
                  </a:lnTo>
                  <a:lnTo>
                    <a:pt x="1616862" y="4970983"/>
                  </a:lnTo>
                  <a:lnTo>
                    <a:pt x="1605749" y="5009083"/>
                  </a:lnTo>
                  <a:lnTo>
                    <a:pt x="1595069" y="5059883"/>
                  </a:lnTo>
                  <a:lnTo>
                    <a:pt x="1584820" y="5110683"/>
                  </a:lnTo>
                  <a:lnTo>
                    <a:pt x="1575003" y="5148783"/>
                  </a:lnTo>
                  <a:lnTo>
                    <a:pt x="1565617" y="5199583"/>
                  </a:lnTo>
                  <a:lnTo>
                    <a:pt x="1556664" y="5237683"/>
                  </a:lnTo>
                  <a:lnTo>
                    <a:pt x="1548155" y="5288483"/>
                  </a:lnTo>
                  <a:lnTo>
                    <a:pt x="1540090" y="5339283"/>
                  </a:lnTo>
                  <a:lnTo>
                    <a:pt x="1532458" y="5377383"/>
                  </a:lnTo>
                  <a:lnTo>
                    <a:pt x="1525270" y="5428183"/>
                  </a:lnTo>
                  <a:lnTo>
                    <a:pt x="1518539" y="5478983"/>
                  </a:lnTo>
                  <a:lnTo>
                    <a:pt x="1512252" y="5517083"/>
                  </a:lnTo>
                  <a:lnTo>
                    <a:pt x="1506410" y="5567883"/>
                  </a:lnTo>
                  <a:lnTo>
                    <a:pt x="1501038" y="5618683"/>
                  </a:lnTo>
                  <a:lnTo>
                    <a:pt x="1496110" y="5656783"/>
                  </a:lnTo>
                  <a:lnTo>
                    <a:pt x="1491640" y="5707583"/>
                  </a:lnTo>
                  <a:lnTo>
                    <a:pt x="1487627" y="5758383"/>
                  </a:lnTo>
                  <a:lnTo>
                    <a:pt x="1484083" y="5796483"/>
                  </a:lnTo>
                  <a:lnTo>
                    <a:pt x="1481010" y="5847283"/>
                  </a:lnTo>
                  <a:lnTo>
                    <a:pt x="1478394" y="5898083"/>
                  </a:lnTo>
                  <a:lnTo>
                    <a:pt x="1476260" y="5948883"/>
                  </a:lnTo>
                  <a:lnTo>
                    <a:pt x="1474584" y="5999683"/>
                  </a:lnTo>
                  <a:lnTo>
                    <a:pt x="1473390" y="6037783"/>
                  </a:lnTo>
                  <a:lnTo>
                    <a:pt x="1472679" y="6088583"/>
                  </a:lnTo>
                  <a:lnTo>
                    <a:pt x="1472438" y="6139383"/>
                  </a:lnTo>
                  <a:lnTo>
                    <a:pt x="1472679" y="6190183"/>
                  </a:lnTo>
                  <a:lnTo>
                    <a:pt x="1473390" y="6240983"/>
                  </a:lnTo>
                  <a:lnTo>
                    <a:pt x="1474584" y="6279083"/>
                  </a:lnTo>
                  <a:lnTo>
                    <a:pt x="1476260" y="6329883"/>
                  </a:lnTo>
                  <a:lnTo>
                    <a:pt x="1478394" y="6380683"/>
                  </a:lnTo>
                  <a:lnTo>
                    <a:pt x="1481010" y="6431483"/>
                  </a:lnTo>
                  <a:lnTo>
                    <a:pt x="1484083" y="6469583"/>
                  </a:lnTo>
                  <a:lnTo>
                    <a:pt x="1487627" y="6520383"/>
                  </a:lnTo>
                  <a:lnTo>
                    <a:pt x="1491640" y="6571183"/>
                  </a:lnTo>
                  <a:lnTo>
                    <a:pt x="1496110" y="6621983"/>
                  </a:lnTo>
                  <a:lnTo>
                    <a:pt x="1501038" y="6660083"/>
                  </a:lnTo>
                  <a:lnTo>
                    <a:pt x="1506410" y="6710883"/>
                  </a:lnTo>
                  <a:lnTo>
                    <a:pt x="1512252" y="6761683"/>
                  </a:lnTo>
                  <a:lnTo>
                    <a:pt x="1518539" y="6799783"/>
                  </a:lnTo>
                  <a:lnTo>
                    <a:pt x="1525270" y="6850583"/>
                  </a:lnTo>
                  <a:lnTo>
                    <a:pt x="1532458" y="6901383"/>
                  </a:lnTo>
                  <a:lnTo>
                    <a:pt x="1540090" y="6939483"/>
                  </a:lnTo>
                  <a:lnTo>
                    <a:pt x="1548155" y="6990283"/>
                  </a:lnTo>
                  <a:lnTo>
                    <a:pt x="1556664" y="7028383"/>
                  </a:lnTo>
                  <a:lnTo>
                    <a:pt x="1565617" y="7079183"/>
                  </a:lnTo>
                  <a:lnTo>
                    <a:pt x="1575003" y="7129983"/>
                  </a:lnTo>
                  <a:lnTo>
                    <a:pt x="1584820" y="7168083"/>
                  </a:lnTo>
                  <a:lnTo>
                    <a:pt x="1595069" y="7218883"/>
                  </a:lnTo>
                  <a:lnTo>
                    <a:pt x="1605749" y="7256983"/>
                  </a:lnTo>
                  <a:lnTo>
                    <a:pt x="1616862" y="7307783"/>
                  </a:lnTo>
                  <a:lnTo>
                    <a:pt x="1628381" y="7345883"/>
                  </a:lnTo>
                  <a:lnTo>
                    <a:pt x="1640344" y="7396683"/>
                  </a:lnTo>
                  <a:lnTo>
                    <a:pt x="1652714" y="7434783"/>
                  </a:lnTo>
                  <a:lnTo>
                    <a:pt x="1665503" y="7485583"/>
                  </a:lnTo>
                  <a:lnTo>
                    <a:pt x="1678711" y="7523683"/>
                  </a:lnTo>
                  <a:lnTo>
                    <a:pt x="1692325" y="7574483"/>
                  </a:lnTo>
                  <a:lnTo>
                    <a:pt x="1706359" y="7612583"/>
                  </a:lnTo>
                  <a:lnTo>
                    <a:pt x="1720786" y="7663383"/>
                  </a:lnTo>
                  <a:lnTo>
                    <a:pt x="1735632" y="7701483"/>
                  </a:lnTo>
                  <a:lnTo>
                    <a:pt x="1750885" y="7739583"/>
                  </a:lnTo>
                  <a:lnTo>
                    <a:pt x="1766531" y="7790383"/>
                  </a:lnTo>
                  <a:lnTo>
                    <a:pt x="1782584" y="7828483"/>
                  </a:lnTo>
                  <a:lnTo>
                    <a:pt x="1799031" y="7879283"/>
                  </a:lnTo>
                  <a:lnTo>
                    <a:pt x="1815871" y="7917383"/>
                  </a:lnTo>
                  <a:lnTo>
                    <a:pt x="1833105" y="7955483"/>
                  </a:lnTo>
                  <a:lnTo>
                    <a:pt x="1850732" y="8006283"/>
                  </a:lnTo>
                  <a:lnTo>
                    <a:pt x="1868754" y="8044383"/>
                  </a:lnTo>
                  <a:lnTo>
                    <a:pt x="1887143" y="8082483"/>
                  </a:lnTo>
                  <a:lnTo>
                    <a:pt x="1905927" y="8120583"/>
                  </a:lnTo>
                  <a:lnTo>
                    <a:pt x="1925091" y="8171383"/>
                  </a:lnTo>
                  <a:lnTo>
                    <a:pt x="1944636" y="8209483"/>
                  </a:lnTo>
                  <a:lnTo>
                    <a:pt x="1964563" y="8247583"/>
                  </a:lnTo>
                  <a:lnTo>
                    <a:pt x="1984857" y="8285683"/>
                  </a:lnTo>
                  <a:lnTo>
                    <a:pt x="2005520" y="8323783"/>
                  </a:lnTo>
                  <a:lnTo>
                    <a:pt x="2026564" y="8374583"/>
                  </a:lnTo>
                  <a:lnTo>
                    <a:pt x="2047976" y="8412683"/>
                  </a:lnTo>
                  <a:lnTo>
                    <a:pt x="2069744" y="8450783"/>
                  </a:lnTo>
                  <a:lnTo>
                    <a:pt x="2091880" y="8488883"/>
                  </a:lnTo>
                  <a:lnTo>
                    <a:pt x="2114372" y="8526983"/>
                  </a:lnTo>
                  <a:lnTo>
                    <a:pt x="2137232" y="8565083"/>
                  </a:lnTo>
                  <a:lnTo>
                    <a:pt x="2160447" y="8603183"/>
                  </a:lnTo>
                  <a:lnTo>
                    <a:pt x="2184006" y="8641283"/>
                  </a:lnTo>
                  <a:lnTo>
                    <a:pt x="2207933" y="8679383"/>
                  </a:lnTo>
                  <a:lnTo>
                    <a:pt x="2232190" y="8717483"/>
                  </a:lnTo>
                  <a:lnTo>
                    <a:pt x="2256815" y="8755583"/>
                  </a:lnTo>
                  <a:lnTo>
                    <a:pt x="2281771" y="8793683"/>
                  </a:lnTo>
                  <a:lnTo>
                    <a:pt x="2307082" y="8831783"/>
                  </a:lnTo>
                  <a:lnTo>
                    <a:pt x="2332723" y="8869883"/>
                  </a:lnTo>
                  <a:lnTo>
                    <a:pt x="2358707" y="8907983"/>
                  </a:lnTo>
                  <a:lnTo>
                    <a:pt x="2385022" y="8946083"/>
                  </a:lnTo>
                  <a:lnTo>
                    <a:pt x="2411679" y="8971483"/>
                  </a:lnTo>
                  <a:lnTo>
                    <a:pt x="2438666" y="9009583"/>
                  </a:lnTo>
                  <a:lnTo>
                    <a:pt x="2465984" y="9047683"/>
                  </a:lnTo>
                  <a:lnTo>
                    <a:pt x="2493619" y="9085783"/>
                  </a:lnTo>
                  <a:lnTo>
                    <a:pt x="2521585" y="9123883"/>
                  </a:lnTo>
                  <a:lnTo>
                    <a:pt x="2549880" y="9149283"/>
                  </a:lnTo>
                  <a:lnTo>
                    <a:pt x="2578493" y="9187383"/>
                  </a:lnTo>
                  <a:lnTo>
                    <a:pt x="2607424" y="9225483"/>
                  </a:lnTo>
                  <a:lnTo>
                    <a:pt x="2636659" y="9250883"/>
                  </a:lnTo>
                  <a:lnTo>
                    <a:pt x="2666225" y="9288983"/>
                  </a:lnTo>
                  <a:lnTo>
                    <a:pt x="2696095" y="9327083"/>
                  </a:lnTo>
                  <a:lnTo>
                    <a:pt x="2726271" y="9352483"/>
                  </a:lnTo>
                  <a:lnTo>
                    <a:pt x="2756751" y="9390583"/>
                  </a:lnTo>
                  <a:lnTo>
                    <a:pt x="2787548" y="9415983"/>
                  </a:lnTo>
                  <a:lnTo>
                    <a:pt x="2818638" y="9454083"/>
                  </a:lnTo>
                  <a:lnTo>
                    <a:pt x="2850032" y="9492183"/>
                  </a:lnTo>
                  <a:lnTo>
                    <a:pt x="2913697" y="9542983"/>
                  </a:lnTo>
                  <a:lnTo>
                    <a:pt x="2945981" y="9581083"/>
                  </a:lnTo>
                  <a:lnTo>
                    <a:pt x="2978556" y="9606483"/>
                  </a:lnTo>
                  <a:lnTo>
                    <a:pt x="3011411" y="9644583"/>
                  </a:lnTo>
                  <a:lnTo>
                    <a:pt x="3077984" y="9695383"/>
                  </a:lnTo>
                  <a:lnTo>
                    <a:pt x="3111690" y="9733483"/>
                  </a:lnTo>
                  <a:lnTo>
                    <a:pt x="3179953" y="9784283"/>
                  </a:lnTo>
                  <a:lnTo>
                    <a:pt x="3214497" y="9822383"/>
                  </a:lnTo>
                  <a:lnTo>
                    <a:pt x="3249320" y="9847783"/>
                  </a:lnTo>
                  <a:lnTo>
                    <a:pt x="3355378" y="9923983"/>
                  </a:lnTo>
                  <a:lnTo>
                    <a:pt x="3391268" y="9962083"/>
                  </a:lnTo>
                  <a:lnTo>
                    <a:pt x="3537407" y="10063683"/>
                  </a:lnTo>
                  <a:lnTo>
                    <a:pt x="3687584" y="10165283"/>
                  </a:lnTo>
                  <a:lnTo>
                    <a:pt x="3725735" y="10177983"/>
                  </a:lnTo>
                  <a:lnTo>
                    <a:pt x="3880764" y="10279583"/>
                  </a:lnTo>
                  <a:lnTo>
                    <a:pt x="8578863" y="10279583"/>
                  </a:lnTo>
                  <a:lnTo>
                    <a:pt x="8733879" y="10177983"/>
                  </a:lnTo>
                  <a:lnTo>
                    <a:pt x="8772042" y="10165283"/>
                  </a:lnTo>
                  <a:lnTo>
                    <a:pt x="8922220" y="10063683"/>
                  </a:lnTo>
                  <a:lnTo>
                    <a:pt x="9068359" y="9962083"/>
                  </a:lnTo>
                  <a:lnTo>
                    <a:pt x="9104249" y="9923983"/>
                  </a:lnTo>
                  <a:lnTo>
                    <a:pt x="9210307" y="9847783"/>
                  </a:lnTo>
                  <a:lnTo>
                    <a:pt x="9245130" y="9822383"/>
                  </a:lnTo>
                  <a:lnTo>
                    <a:pt x="9279674" y="9784283"/>
                  </a:lnTo>
                  <a:lnTo>
                    <a:pt x="9347937" y="9733483"/>
                  </a:lnTo>
                  <a:lnTo>
                    <a:pt x="9381642" y="9695383"/>
                  </a:lnTo>
                  <a:lnTo>
                    <a:pt x="9448216" y="9644583"/>
                  </a:lnTo>
                  <a:lnTo>
                    <a:pt x="9481083" y="9606483"/>
                  </a:lnTo>
                  <a:lnTo>
                    <a:pt x="9513646" y="9581083"/>
                  </a:lnTo>
                  <a:lnTo>
                    <a:pt x="9544571" y="9544583"/>
                  </a:lnTo>
                  <a:lnTo>
                    <a:pt x="10282682" y="10282682"/>
                  </a:lnTo>
                  <a:lnTo>
                    <a:pt x="10379761" y="10282682"/>
                  </a:lnTo>
                  <a:lnTo>
                    <a:pt x="10379761" y="8882736"/>
                  </a:lnTo>
                  <a:lnTo>
                    <a:pt x="10222357" y="8725344"/>
                  </a:lnTo>
                  <a:lnTo>
                    <a:pt x="10227450" y="8717483"/>
                  </a:lnTo>
                  <a:lnTo>
                    <a:pt x="10251719" y="8679383"/>
                  </a:lnTo>
                  <a:lnTo>
                    <a:pt x="10275633" y="8641283"/>
                  </a:lnTo>
                  <a:lnTo>
                    <a:pt x="10299205" y="8603183"/>
                  </a:lnTo>
                  <a:lnTo>
                    <a:pt x="10322408" y="8565083"/>
                  </a:lnTo>
                  <a:lnTo>
                    <a:pt x="10345268" y="8526983"/>
                  </a:lnTo>
                  <a:lnTo>
                    <a:pt x="10367759" y="8488883"/>
                  </a:lnTo>
                  <a:lnTo>
                    <a:pt x="10380739" y="8463483"/>
                  </a:lnTo>
                  <a:lnTo>
                    <a:pt x="10380739" y="3802583"/>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13"/>
            <p:cNvSpPr/>
            <p:nvPr/>
          </p:nvSpPr>
          <p:spPr>
            <a:xfrm>
              <a:off x="8583123" y="4316"/>
              <a:ext cx="9704069" cy="9704070"/>
            </a:xfrm>
            <a:custGeom>
              <a:rect b="b" l="l" r="r" t="t"/>
              <a:pathLst>
                <a:path extrusionOk="0" h="9704070" w="9704069">
                  <a:moveTo>
                    <a:pt x="0" y="0"/>
                  </a:moveTo>
                  <a:lnTo>
                    <a:pt x="9703899" y="0"/>
                  </a:lnTo>
                  <a:lnTo>
                    <a:pt x="9703899" y="9703899"/>
                  </a:lnTo>
                  <a:lnTo>
                    <a:pt x="0"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13"/>
            <p:cNvSpPr/>
            <p:nvPr/>
          </p:nvSpPr>
          <p:spPr>
            <a:xfrm>
              <a:off x="12131269" y="4317"/>
              <a:ext cx="6156325" cy="7724775"/>
            </a:xfrm>
            <a:custGeom>
              <a:rect b="b" l="l" r="r" t="t"/>
              <a:pathLst>
                <a:path extrusionOk="0" h="7724775" w="6156325">
                  <a:moveTo>
                    <a:pt x="6155753" y="0"/>
                  </a:moveTo>
                  <a:lnTo>
                    <a:pt x="5719584" y="0"/>
                  </a:lnTo>
                  <a:lnTo>
                    <a:pt x="3608273" y="2111311"/>
                  </a:lnTo>
                  <a:lnTo>
                    <a:pt x="1496974" y="0"/>
                  </a:lnTo>
                  <a:lnTo>
                    <a:pt x="0" y="0"/>
                  </a:lnTo>
                  <a:lnTo>
                    <a:pt x="2859786" y="2859798"/>
                  </a:lnTo>
                  <a:lnTo>
                    <a:pt x="2391143" y="3328441"/>
                  </a:lnTo>
                  <a:lnTo>
                    <a:pt x="2358606" y="3364687"/>
                  </a:lnTo>
                  <a:lnTo>
                    <a:pt x="2330716" y="3403435"/>
                  </a:lnTo>
                  <a:lnTo>
                    <a:pt x="2307463" y="3444303"/>
                  </a:lnTo>
                  <a:lnTo>
                    <a:pt x="2288870" y="3486899"/>
                  </a:lnTo>
                  <a:lnTo>
                    <a:pt x="2274925" y="3530854"/>
                  </a:lnTo>
                  <a:lnTo>
                    <a:pt x="2265629" y="3575761"/>
                  </a:lnTo>
                  <a:lnTo>
                    <a:pt x="2260981" y="3621252"/>
                  </a:lnTo>
                  <a:lnTo>
                    <a:pt x="2260981" y="3666934"/>
                  </a:lnTo>
                  <a:lnTo>
                    <a:pt x="2265629" y="3712413"/>
                  </a:lnTo>
                  <a:lnTo>
                    <a:pt x="2274925" y="3757333"/>
                  </a:lnTo>
                  <a:lnTo>
                    <a:pt x="2288870" y="3801275"/>
                  </a:lnTo>
                  <a:lnTo>
                    <a:pt x="2307463" y="3843871"/>
                  </a:lnTo>
                  <a:lnTo>
                    <a:pt x="2330716" y="3884739"/>
                  </a:lnTo>
                  <a:lnTo>
                    <a:pt x="2358606" y="3923487"/>
                  </a:lnTo>
                  <a:lnTo>
                    <a:pt x="2391143" y="3959733"/>
                  </a:lnTo>
                  <a:lnTo>
                    <a:pt x="6155753" y="7724343"/>
                  </a:lnTo>
                  <a:lnTo>
                    <a:pt x="6155753" y="6461785"/>
                  </a:lnTo>
                  <a:lnTo>
                    <a:pt x="3338068" y="3644112"/>
                  </a:lnTo>
                  <a:lnTo>
                    <a:pt x="3491077" y="3491103"/>
                  </a:lnTo>
                  <a:lnTo>
                    <a:pt x="5072189" y="5072202"/>
                  </a:lnTo>
                  <a:lnTo>
                    <a:pt x="5820676" y="4323715"/>
                  </a:lnTo>
                  <a:lnTo>
                    <a:pt x="4239565" y="2742603"/>
                  </a:lnTo>
                  <a:lnTo>
                    <a:pt x="6155753" y="826389"/>
                  </a:lnTo>
                  <a:lnTo>
                    <a:pt x="6155753"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13"/>
            <p:cNvSpPr/>
            <p:nvPr/>
          </p:nvSpPr>
          <p:spPr>
            <a:xfrm>
              <a:off x="12969981" y="4316"/>
              <a:ext cx="5317490" cy="4653280"/>
            </a:xfrm>
            <a:custGeom>
              <a:rect b="b" l="l" r="r" t="t"/>
              <a:pathLst>
                <a:path extrusionOk="0" h="4653280" w="5317490">
                  <a:moveTo>
                    <a:pt x="0" y="0"/>
                  </a:moveTo>
                  <a:lnTo>
                    <a:pt x="5317040" y="0"/>
                  </a:lnTo>
                  <a:lnTo>
                    <a:pt x="5317040" y="3988638"/>
                  </a:lnTo>
                  <a:lnTo>
                    <a:pt x="4652817" y="4652817"/>
                  </a:lnTo>
                  <a:lnTo>
                    <a:pt x="0"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13"/>
            <p:cNvSpPr/>
            <p:nvPr/>
          </p:nvSpPr>
          <p:spPr>
            <a:xfrm>
              <a:off x="5726404" y="4317"/>
              <a:ext cx="11616055" cy="5020310"/>
            </a:xfrm>
            <a:custGeom>
              <a:rect b="b" l="l" r="r" t="t"/>
              <a:pathLst>
                <a:path extrusionOk="0" h="5020310" w="11616055">
                  <a:moveTo>
                    <a:pt x="8974099" y="2103069"/>
                  </a:moveTo>
                  <a:lnTo>
                    <a:pt x="8533867" y="2103069"/>
                  </a:lnTo>
                  <a:lnTo>
                    <a:pt x="8533867" y="2543302"/>
                  </a:lnTo>
                  <a:lnTo>
                    <a:pt x="8974099" y="2543302"/>
                  </a:lnTo>
                  <a:lnTo>
                    <a:pt x="8974099" y="2103069"/>
                  </a:lnTo>
                  <a:close/>
                </a:path>
                <a:path extrusionOk="0" h="5020310" w="11616055">
                  <a:moveTo>
                    <a:pt x="10294823" y="1662849"/>
                  </a:moveTo>
                  <a:lnTo>
                    <a:pt x="9854590" y="1662849"/>
                  </a:lnTo>
                  <a:lnTo>
                    <a:pt x="9854590" y="2103069"/>
                  </a:lnTo>
                  <a:lnTo>
                    <a:pt x="10294823" y="2103069"/>
                  </a:lnTo>
                  <a:lnTo>
                    <a:pt x="10294823" y="1662849"/>
                  </a:lnTo>
                  <a:close/>
                </a:path>
                <a:path extrusionOk="0" h="5020310" w="11616055">
                  <a:moveTo>
                    <a:pt x="10411181" y="0"/>
                  </a:moveTo>
                  <a:lnTo>
                    <a:pt x="9148623" y="0"/>
                  </a:lnTo>
                  <a:lnTo>
                    <a:pt x="5205590" y="3943045"/>
                  </a:lnTo>
                  <a:lnTo>
                    <a:pt x="1262545" y="0"/>
                  </a:lnTo>
                  <a:lnTo>
                    <a:pt x="0" y="0"/>
                  </a:lnTo>
                  <a:lnTo>
                    <a:pt x="3943032" y="3943045"/>
                  </a:lnTo>
                  <a:lnTo>
                    <a:pt x="4889957" y="4889970"/>
                  </a:lnTo>
                  <a:lnTo>
                    <a:pt x="4926203" y="4922507"/>
                  </a:lnTo>
                  <a:lnTo>
                    <a:pt x="4964938" y="4950396"/>
                  </a:lnTo>
                  <a:lnTo>
                    <a:pt x="5005806" y="4973650"/>
                  </a:lnTo>
                  <a:lnTo>
                    <a:pt x="5048402" y="4992243"/>
                  </a:lnTo>
                  <a:lnTo>
                    <a:pt x="5092344" y="5006187"/>
                  </a:lnTo>
                  <a:lnTo>
                    <a:pt x="5137264" y="5015484"/>
                  </a:lnTo>
                  <a:lnTo>
                    <a:pt x="5182743" y="5020132"/>
                  </a:lnTo>
                  <a:lnTo>
                    <a:pt x="5228425" y="5020132"/>
                  </a:lnTo>
                  <a:lnTo>
                    <a:pt x="5273916" y="5015484"/>
                  </a:lnTo>
                  <a:lnTo>
                    <a:pt x="5318823" y="5006187"/>
                  </a:lnTo>
                  <a:lnTo>
                    <a:pt x="5362765" y="4992243"/>
                  </a:lnTo>
                  <a:lnTo>
                    <a:pt x="5405374" y="4973650"/>
                  </a:lnTo>
                  <a:lnTo>
                    <a:pt x="5446230" y="4950396"/>
                  </a:lnTo>
                  <a:lnTo>
                    <a:pt x="5484977" y="4922507"/>
                  </a:lnTo>
                  <a:lnTo>
                    <a:pt x="5521210" y="4889970"/>
                  </a:lnTo>
                  <a:lnTo>
                    <a:pt x="10411181" y="0"/>
                  </a:lnTo>
                  <a:close/>
                </a:path>
                <a:path extrusionOk="0" h="5020310" w="11616055">
                  <a:moveTo>
                    <a:pt x="10735043" y="1222616"/>
                  </a:moveTo>
                  <a:lnTo>
                    <a:pt x="10294823" y="1222616"/>
                  </a:lnTo>
                  <a:lnTo>
                    <a:pt x="10294823" y="1662849"/>
                  </a:lnTo>
                  <a:lnTo>
                    <a:pt x="10735043" y="1662849"/>
                  </a:lnTo>
                  <a:lnTo>
                    <a:pt x="10735043" y="1222616"/>
                  </a:lnTo>
                  <a:close/>
                </a:path>
                <a:path extrusionOk="0" h="5020310" w="11616055">
                  <a:moveTo>
                    <a:pt x="11175263" y="1662849"/>
                  </a:moveTo>
                  <a:lnTo>
                    <a:pt x="10735043" y="1662849"/>
                  </a:lnTo>
                  <a:lnTo>
                    <a:pt x="10735043" y="2103069"/>
                  </a:lnTo>
                  <a:lnTo>
                    <a:pt x="11175263" y="2103069"/>
                  </a:lnTo>
                  <a:lnTo>
                    <a:pt x="11175263" y="1662849"/>
                  </a:lnTo>
                  <a:close/>
                </a:path>
                <a:path extrusionOk="0" h="5020310" w="11616055">
                  <a:moveTo>
                    <a:pt x="11615496" y="2103069"/>
                  </a:moveTo>
                  <a:lnTo>
                    <a:pt x="11175263" y="2103069"/>
                  </a:lnTo>
                  <a:lnTo>
                    <a:pt x="11175263" y="2543302"/>
                  </a:lnTo>
                  <a:lnTo>
                    <a:pt x="11615496" y="2543302"/>
                  </a:lnTo>
                  <a:lnTo>
                    <a:pt x="11615496" y="2103069"/>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5" name="Google Shape;85;p13"/>
            <p:cNvPicPr preferRelativeResize="0"/>
            <p:nvPr/>
          </p:nvPicPr>
          <p:blipFill rotWithShape="1">
            <a:blip r:embed="rId3">
              <a:alphaModFix/>
            </a:blip>
            <a:srcRect b="0" l="0" r="0" t="0"/>
            <a:stretch/>
          </p:blipFill>
          <p:spPr>
            <a:xfrm>
              <a:off x="9986192" y="1993899"/>
              <a:ext cx="8301805" cy="8293095"/>
            </a:xfrm>
            <a:prstGeom prst="rect">
              <a:avLst/>
            </a:prstGeom>
            <a:noFill/>
            <a:ln>
              <a:noFill/>
            </a:ln>
          </p:spPr>
        </p:pic>
      </p:grpSp>
      <p:sp>
        <p:nvSpPr>
          <p:cNvPr id="86" name="Google Shape;86;p13"/>
          <p:cNvSpPr txBox="1"/>
          <p:nvPr>
            <p:ph type="title"/>
          </p:nvPr>
        </p:nvSpPr>
        <p:spPr>
          <a:xfrm>
            <a:off x="722875" y="4223275"/>
            <a:ext cx="9174900" cy="2170200"/>
          </a:xfrm>
          <a:prstGeom prst="rect">
            <a:avLst/>
          </a:prstGeom>
          <a:noFill/>
          <a:ln>
            <a:noFill/>
          </a:ln>
        </p:spPr>
        <p:txBody>
          <a:bodyPr anchorCtr="0" anchor="t" bIns="0" lIns="0" spcFirstLastPara="1" rIns="0" wrap="square" tIns="12700">
            <a:spAutoFit/>
          </a:bodyPr>
          <a:lstStyle/>
          <a:p>
            <a:pPr indent="0" lvl="0" marL="12700" marR="5080" rtl="0" algn="l">
              <a:lnSpc>
                <a:spcPct val="104606"/>
              </a:lnSpc>
              <a:spcBef>
                <a:spcPts val="0"/>
              </a:spcBef>
              <a:spcAft>
                <a:spcPts val="0"/>
              </a:spcAft>
              <a:buSzPts val="1400"/>
              <a:buNone/>
            </a:pPr>
            <a:r>
              <a:rPr lang="en-US" sz="6850">
                <a:solidFill>
                  <a:schemeClr val="lt1"/>
                </a:solidFill>
              </a:rPr>
              <a:t>Loan Risk Prediction </a:t>
            </a:r>
            <a:r>
              <a:rPr lang="en-US" sz="6850"/>
              <a:t>Based on Customer</a:t>
            </a:r>
            <a:endParaRPr sz="6850"/>
          </a:p>
        </p:txBody>
      </p:sp>
      <p:pic>
        <p:nvPicPr>
          <p:cNvPr id="87" name="Google Shape;87;p13"/>
          <p:cNvPicPr preferRelativeResize="0"/>
          <p:nvPr/>
        </p:nvPicPr>
        <p:blipFill rotWithShape="1">
          <a:blip r:embed="rId4">
            <a:alphaModFix/>
          </a:blip>
          <a:srcRect b="19491" l="23592" r="21477" t="15514"/>
          <a:stretch/>
        </p:blipFill>
        <p:spPr>
          <a:xfrm>
            <a:off x="259500" y="296550"/>
            <a:ext cx="2760875" cy="2743200"/>
          </a:xfrm>
          <a:prstGeom prst="rect">
            <a:avLst/>
          </a:prstGeom>
          <a:noFill/>
          <a:ln>
            <a:noFill/>
          </a:ln>
        </p:spPr>
      </p:pic>
      <p:sp>
        <p:nvSpPr>
          <p:cNvPr id="88" name="Google Shape;88;p13"/>
          <p:cNvSpPr txBox="1"/>
          <p:nvPr/>
        </p:nvSpPr>
        <p:spPr>
          <a:xfrm>
            <a:off x="722875" y="7040975"/>
            <a:ext cx="9015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Tahoma"/>
                <a:ea typeface="Tahoma"/>
                <a:cs typeface="Tahoma"/>
                <a:sym typeface="Tahoma"/>
              </a:rPr>
              <a:t>Final Project by Nevorya - Data Science Batch 51 by Rakamin Academy</a:t>
            </a:r>
            <a:endParaRPr sz="2100">
              <a:solidFill>
                <a:schemeClr val="lt1"/>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2"/>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Dataset Exploration</a:t>
            </a:r>
            <a:endParaRPr b="1" sz="6650">
              <a:solidFill>
                <a:srgbClr val="FFC700"/>
              </a:solidFill>
              <a:latin typeface="Tahoma"/>
              <a:ea typeface="Tahoma"/>
              <a:cs typeface="Tahoma"/>
              <a:sym typeface="Tahoma"/>
            </a:endParaRPr>
          </a:p>
        </p:txBody>
      </p:sp>
      <p:grpSp>
        <p:nvGrpSpPr>
          <p:cNvPr id="308" name="Google Shape;308;p22"/>
          <p:cNvGrpSpPr/>
          <p:nvPr/>
        </p:nvGrpSpPr>
        <p:grpSpPr>
          <a:xfrm>
            <a:off x="0" y="9409229"/>
            <a:ext cx="18288197" cy="878204"/>
            <a:chOff x="0" y="9409229"/>
            <a:chExt cx="18288197" cy="878204"/>
          </a:xfrm>
        </p:grpSpPr>
        <p:sp>
          <p:nvSpPr>
            <p:cNvPr id="309" name="Google Shape;309;p22"/>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 name="Google Shape;310;p2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1" name="Google Shape;311;p2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2" name="Google Shape;312;p2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13" name="Google Shape;313;p2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14" name="Google Shape;314;p2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5" name="Google Shape;315;p2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16" name="Google Shape;316;p2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317" name="Google Shape;317;p22"/>
          <p:cNvSpPr txBox="1"/>
          <p:nvPr/>
        </p:nvSpPr>
        <p:spPr>
          <a:xfrm>
            <a:off x="1016000" y="2270513"/>
            <a:ext cx="7866600" cy="6303900"/>
          </a:xfrm>
          <a:prstGeom prst="rect">
            <a:avLst/>
          </a:prstGeom>
          <a:noFill/>
          <a:ln>
            <a:noFill/>
          </a:ln>
        </p:spPr>
        <p:txBody>
          <a:bodyPr anchorCtr="0" anchor="t" bIns="0" lIns="0" spcFirstLastPara="1" rIns="0" wrap="square" tIns="12050">
            <a:spAutoFit/>
          </a:bodyPr>
          <a:lstStyle/>
          <a:p>
            <a:pPr indent="0" lvl="0" marL="0" rtl="0" algn="l">
              <a:lnSpc>
                <a:spcPct val="115000"/>
              </a:lnSpc>
              <a:spcBef>
                <a:spcPts val="1200"/>
              </a:spcBef>
              <a:spcAft>
                <a:spcPts val="0"/>
              </a:spcAft>
              <a:buNone/>
            </a:pPr>
            <a:r>
              <a:rPr b="1" lang="en-US" sz="2500">
                <a:solidFill>
                  <a:schemeClr val="lt1"/>
                </a:solidFill>
                <a:latin typeface="Roboto"/>
                <a:ea typeface="Roboto"/>
                <a:cs typeface="Roboto"/>
                <a:sym typeface="Roboto"/>
              </a:rPr>
              <a:t>Dataset Exploration</a:t>
            </a:r>
            <a:r>
              <a:rPr lang="en-US" sz="2500">
                <a:solidFill>
                  <a:schemeClr val="lt1"/>
                </a:solidFill>
                <a:latin typeface="Roboto"/>
                <a:ea typeface="Roboto"/>
                <a:cs typeface="Roboto"/>
                <a:sym typeface="Roboto"/>
              </a:rPr>
              <a:t> dilakukan untuk memahami dataset, menemukan pola, serta hubungan antar fitur. Dari hasil eksplorasi, dapat disimpulkan beberapa hal penting:</a:t>
            </a:r>
            <a:endParaRPr sz="2500">
              <a:solidFill>
                <a:schemeClr val="lt1"/>
              </a:solidFill>
              <a:latin typeface="Roboto"/>
              <a:ea typeface="Roboto"/>
              <a:cs typeface="Roboto"/>
              <a:sym typeface="Roboto"/>
            </a:endParaRPr>
          </a:p>
          <a:p>
            <a:pPr indent="-387350" lvl="0" marL="457200" rtl="0" algn="l">
              <a:lnSpc>
                <a:spcPct val="115000"/>
              </a:lnSpc>
              <a:spcBef>
                <a:spcPts val="1200"/>
              </a:spcBef>
              <a:spcAft>
                <a:spcPts val="0"/>
              </a:spcAft>
              <a:buClr>
                <a:schemeClr val="lt1"/>
              </a:buClr>
              <a:buSzPts val="2500"/>
              <a:buChar char="●"/>
            </a:pPr>
            <a:r>
              <a:rPr lang="en-US" sz="2500">
                <a:solidFill>
                  <a:schemeClr val="lt1"/>
                </a:solidFill>
                <a:latin typeface="Roboto"/>
                <a:ea typeface="Roboto"/>
                <a:cs typeface="Roboto"/>
                <a:sym typeface="Roboto"/>
              </a:rPr>
              <a:t>Risk_Flag adalah </a:t>
            </a:r>
            <a:r>
              <a:rPr b="1" lang="en-US" sz="2500">
                <a:solidFill>
                  <a:schemeClr val="lt1"/>
                </a:solidFill>
                <a:latin typeface="Roboto"/>
                <a:ea typeface="Roboto"/>
                <a:cs typeface="Roboto"/>
                <a:sym typeface="Roboto"/>
              </a:rPr>
              <a:t>target variable</a:t>
            </a:r>
            <a:r>
              <a:rPr lang="en-US" sz="2500">
                <a:solidFill>
                  <a:schemeClr val="lt1"/>
                </a:solidFill>
                <a:latin typeface="Roboto"/>
                <a:ea typeface="Roboto"/>
                <a:cs typeface="Roboto"/>
                <a:sym typeface="Roboto"/>
              </a:rPr>
              <a:t> untuk klasifikasi (0 = rendah risiko, 1 = tinggi risiko).</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latin typeface="Roboto"/>
                <a:ea typeface="Roboto"/>
                <a:cs typeface="Roboto"/>
                <a:sym typeface="Roboto"/>
              </a:rPr>
              <a:t>Dataset terdiri dari </a:t>
            </a:r>
            <a:r>
              <a:rPr b="1" lang="en-US" sz="2500">
                <a:solidFill>
                  <a:schemeClr val="lt1"/>
                </a:solidFill>
                <a:latin typeface="Roboto"/>
                <a:ea typeface="Roboto"/>
                <a:cs typeface="Roboto"/>
                <a:sym typeface="Roboto"/>
              </a:rPr>
              <a:t>252.000 data</a:t>
            </a:r>
            <a:r>
              <a:rPr lang="en-US" sz="2500">
                <a:solidFill>
                  <a:schemeClr val="lt1"/>
                </a:solidFill>
                <a:latin typeface="Roboto"/>
                <a:ea typeface="Roboto"/>
                <a:cs typeface="Roboto"/>
                <a:sym typeface="Roboto"/>
              </a:rPr>
              <a:t> dengan </a:t>
            </a:r>
            <a:r>
              <a:rPr b="1" lang="en-US" sz="2500">
                <a:solidFill>
                  <a:schemeClr val="lt1"/>
                </a:solidFill>
                <a:latin typeface="Roboto"/>
                <a:ea typeface="Roboto"/>
                <a:cs typeface="Roboto"/>
                <a:sym typeface="Roboto"/>
              </a:rPr>
              <a:t>13 kolom</a:t>
            </a:r>
            <a:r>
              <a:rPr lang="en-US" sz="2500">
                <a:solidFill>
                  <a:schemeClr val="lt1"/>
                </a:solidFill>
                <a:latin typeface="Roboto"/>
                <a:ea typeface="Roboto"/>
                <a:cs typeface="Roboto"/>
                <a:sym typeface="Roboto"/>
              </a:rPr>
              <a:t>, tanpa missing value.</a:t>
            </a:r>
            <a:br>
              <a:rPr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Terdapat kombinasi fitur </a:t>
            </a:r>
            <a:r>
              <a:rPr b="1" lang="en-US" sz="2500">
                <a:solidFill>
                  <a:schemeClr val="lt1"/>
                </a:solidFill>
                <a:latin typeface="Roboto"/>
                <a:ea typeface="Roboto"/>
                <a:cs typeface="Roboto"/>
                <a:sym typeface="Roboto"/>
              </a:rPr>
              <a:t>numerik</a:t>
            </a:r>
            <a:r>
              <a:rPr lang="en-US" sz="2500">
                <a:solidFill>
                  <a:schemeClr val="lt1"/>
                </a:solidFill>
                <a:latin typeface="Roboto"/>
                <a:ea typeface="Roboto"/>
                <a:cs typeface="Roboto"/>
                <a:sym typeface="Roboto"/>
              </a:rPr>
              <a:t> (seperti Income, Age, Experience) dan </a:t>
            </a:r>
            <a:r>
              <a:rPr b="1" lang="en-US" sz="2500">
                <a:solidFill>
                  <a:schemeClr val="lt1"/>
                </a:solidFill>
                <a:latin typeface="Roboto"/>
                <a:ea typeface="Roboto"/>
                <a:cs typeface="Roboto"/>
                <a:sym typeface="Roboto"/>
              </a:rPr>
              <a:t>kategori</a:t>
            </a:r>
            <a:r>
              <a:rPr lang="en-US" sz="2500">
                <a:solidFill>
                  <a:schemeClr val="lt1"/>
                </a:solidFill>
                <a:latin typeface="Roboto"/>
                <a:ea typeface="Roboto"/>
                <a:cs typeface="Roboto"/>
                <a:sym typeface="Roboto"/>
              </a:rPr>
              <a:t> (seperti Profession, House_Ownership, Married/Single).</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latin typeface="Roboto"/>
                <a:ea typeface="Roboto"/>
                <a:cs typeface="Roboto"/>
                <a:sym typeface="Roboto"/>
              </a:rPr>
              <a:t>Beberapa fitur mencerminkan </a:t>
            </a:r>
            <a:r>
              <a:rPr b="1" lang="en-US" sz="2500">
                <a:solidFill>
                  <a:schemeClr val="lt1"/>
                </a:solidFill>
                <a:latin typeface="Roboto"/>
                <a:ea typeface="Roboto"/>
                <a:cs typeface="Roboto"/>
                <a:sym typeface="Roboto"/>
              </a:rPr>
              <a:t>stabilitas finansial</a:t>
            </a:r>
            <a:r>
              <a:rPr lang="en-US" sz="2500">
                <a:solidFill>
                  <a:schemeClr val="lt1"/>
                </a:solidFill>
                <a:latin typeface="Roboto"/>
                <a:ea typeface="Roboto"/>
                <a:cs typeface="Roboto"/>
                <a:sym typeface="Roboto"/>
              </a:rPr>
              <a:t> dan </a:t>
            </a:r>
            <a:r>
              <a:rPr b="1" lang="en-US" sz="2500">
                <a:solidFill>
                  <a:schemeClr val="lt1"/>
                </a:solidFill>
                <a:latin typeface="Roboto"/>
                <a:ea typeface="Roboto"/>
                <a:cs typeface="Roboto"/>
                <a:sym typeface="Roboto"/>
              </a:rPr>
              <a:t>gaya hidup</a:t>
            </a:r>
            <a:r>
              <a:rPr lang="en-US" sz="2500">
                <a:solidFill>
                  <a:schemeClr val="lt1"/>
                </a:solidFill>
                <a:latin typeface="Roboto"/>
                <a:ea typeface="Roboto"/>
                <a:cs typeface="Roboto"/>
                <a:sym typeface="Roboto"/>
              </a:rPr>
              <a:t>, yang berpotensi berpengaruh terhadap risiko.</a:t>
            </a:r>
            <a:endParaRPr sz="2500">
              <a:solidFill>
                <a:schemeClr val="lt1"/>
              </a:solidFill>
              <a:latin typeface="Roboto"/>
              <a:ea typeface="Roboto"/>
              <a:cs typeface="Roboto"/>
              <a:sym typeface="Roboto"/>
            </a:endParaRPr>
          </a:p>
        </p:txBody>
      </p:sp>
      <p:sp>
        <p:nvSpPr>
          <p:cNvPr id="318" name="Google Shape;318;p22"/>
          <p:cNvSpPr txBox="1"/>
          <p:nvPr/>
        </p:nvSpPr>
        <p:spPr>
          <a:xfrm>
            <a:off x="9840775" y="2649900"/>
            <a:ext cx="7496700" cy="4987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Data columns (total 13 columns):</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   Column             Non-Null Count   Dtype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             --------------   -----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0   Id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1   Income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2   Age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3   Experience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4   Married/Single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5   House_Ownership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6   Car_Ownership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7   Profession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8   CITY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9   STATE              252000 non-null  object</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10  CURRENT_JOB_YRS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11  CURRENT_HOUSE_YRS  252000 non-null  int64 </a:t>
            </a:r>
            <a:endParaRPr b="1" sz="1950">
              <a:solidFill>
                <a:srgbClr val="D4D4D4"/>
              </a:solidFill>
              <a:latin typeface="Courier New"/>
              <a:ea typeface="Courier New"/>
              <a:cs typeface="Courier New"/>
              <a:sym typeface="Courier New"/>
            </a:endParaRPr>
          </a:p>
          <a:p>
            <a:pPr indent="0" lvl="0" marL="0" rtl="0" algn="l">
              <a:spcBef>
                <a:spcPts val="0"/>
              </a:spcBef>
              <a:spcAft>
                <a:spcPts val="0"/>
              </a:spcAft>
              <a:buNone/>
            </a:pPr>
            <a:r>
              <a:rPr b="1" lang="en-US" sz="1950">
                <a:solidFill>
                  <a:srgbClr val="D4D4D4"/>
                </a:solidFill>
                <a:latin typeface="Courier New"/>
                <a:ea typeface="Courier New"/>
                <a:cs typeface="Courier New"/>
                <a:sym typeface="Courier New"/>
              </a:rPr>
              <a:t> 12  Risk_Flag          252000 non-null  int64</a:t>
            </a:r>
            <a:endParaRPr b="1" sz="2300"/>
          </a:p>
        </p:txBody>
      </p:sp>
      <p:cxnSp>
        <p:nvCxnSpPr>
          <p:cNvPr id="319" name="Google Shape;319;p22"/>
          <p:cNvCxnSpPr/>
          <p:nvPr/>
        </p:nvCxnSpPr>
        <p:spPr>
          <a:xfrm>
            <a:off x="16351175" y="5105925"/>
            <a:ext cx="2254800" cy="225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1015515" y="1151966"/>
            <a:ext cx="16257000" cy="93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Distribusi Data</a:t>
            </a:r>
            <a:endParaRPr/>
          </a:p>
        </p:txBody>
      </p:sp>
      <p:pic>
        <p:nvPicPr>
          <p:cNvPr id="325" name="Google Shape;325;p23"/>
          <p:cNvPicPr preferRelativeResize="0"/>
          <p:nvPr/>
        </p:nvPicPr>
        <p:blipFill>
          <a:blip r:embed="rId3">
            <a:alphaModFix/>
          </a:blip>
          <a:stretch>
            <a:fillRect/>
          </a:stretch>
        </p:blipFill>
        <p:spPr>
          <a:xfrm>
            <a:off x="1755300" y="4325211"/>
            <a:ext cx="4802075" cy="4944625"/>
          </a:xfrm>
          <a:prstGeom prst="rect">
            <a:avLst/>
          </a:prstGeom>
          <a:noFill/>
          <a:ln>
            <a:noFill/>
          </a:ln>
        </p:spPr>
      </p:pic>
      <p:sp>
        <p:nvSpPr>
          <p:cNvPr id="326" name="Google Shape;326;p23"/>
          <p:cNvSpPr txBox="1"/>
          <p:nvPr/>
        </p:nvSpPr>
        <p:spPr>
          <a:xfrm>
            <a:off x="1015525" y="2634525"/>
            <a:ext cx="6600900" cy="1551300"/>
          </a:xfrm>
          <a:prstGeom prst="rect">
            <a:avLst/>
          </a:prstGeom>
          <a:noFill/>
          <a:ln>
            <a:noFill/>
          </a:ln>
        </p:spPr>
        <p:txBody>
          <a:bodyPr anchorCtr="0" anchor="t" bIns="0" lIns="0" spcFirstLastPara="1" rIns="0" wrap="square" tIns="12050">
            <a:spAutoFit/>
          </a:bodyPr>
          <a:lstStyle/>
          <a:p>
            <a:pPr indent="-387350" lvl="0" marL="457200" rtl="0" algn="l">
              <a:spcBef>
                <a:spcPts val="0"/>
              </a:spcBef>
              <a:spcAft>
                <a:spcPts val="0"/>
              </a:spcAft>
              <a:buClr>
                <a:schemeClr val="lt1"/>
              </a:buClr>
              <a:buSzPts val="2500"/>
              <a:buFont typeface="Roboto"/>
              <a:buChar char="●"/>
            </a:pPr>
            <a:r>
              <a:rPr lang="en-US" sz="2500">
                <a:solidFill>
                  <a:schemeClr val="lt1"/>
                </a:solidFill>
                <a:latin typeface="Roboto"/>
                <a:ea typeface="Roboto"/>
                <a:cs typeface="Roboto"/>
                <a:sym typeface="Roboto"/>
              </a:rPr>
              <a:t>Berdasarkan pie chart berikut, didapatkan bahwa distribusi nilai unik pada target sangat timpang dimana nilai 0 atau false lebih dominan daripada nilai 1 atau true</a:t>
            </a:r>
            <a:endParaRPr sz="2500">
              <a:solidFill>
                <a:schemeClr val="lt1"/>
              </a:solidFill>
              <a:latin typeface="Roboto"/>
              <a:ea typeface="Roboto"/>
              <a:cs typeface="Roboto"/>
              <a:sym typeface="Roboto"/>
            </a:endParaRPr>
          </a:p>
        </p:txBody>
      </p:sp>
      <p:grpSp>
        <p:nvGrpSpPr>
          <p:cNvPr id="327" name="Google Shape;327;p23"/>
          <p:cNvGrpSpPr/>
          <p:nvPr/>
        </p:nvGrpSpPr>
        <p:grpSpPr>
          <a:xfrm>
            <a:off x="0" y="9409229"/>
            <a:ext cx="18288197" cy="878204"/>
            <a:chOff x="0" y="9409229"/>
            <a:chExt cx="18288197" cy="878204"/>
          </a:xfrm>
        </p:grpSpPr>
        <p:sp>
          <p:nvSpPr>
            <p:cNvPr id="328" name="Google Shape;328;p23"/>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 name="Google Shape;329;p2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0" name="Google Shape;330;p2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1" name="Google Shape;331;p23"/>
            <p:cNvPicPr preferRelativeResize="0"/>
            <p:nvPr/>
          </p:nvPicPr>
          <p:blipFill rotWithShape="1">
            <a:blip r:embed="rId4">
              <a:alphaModFix/>
            </a:blip>
            <a:srcRect b="0" l="0" r="0" t="0"/>
            <a:stretch/>
          </p:blipFill>
          <p:spPr>
            <a:xfrm>
              <a:off x="13989170" y="9452982"/>
              <a:ext cx="1438816" cy="834017"/>
            </a:xfrm>
            <a:prstGeom prst="rect">
              <a:avLst/>
            </a:prstGeom>
            <a:noFill/>
            <a:ln>
              <a:noFill/>
            </a:ln>
          </p:spPr>
        </p:pic>
        <p:pic>
          <p:nvPicPr>
            <p:cNvPr id="332" name="Google Shape;332;p23"/>
            <p:cNvPicPr preferRelativeResize="0"/>
            <p:nvPr/>
          </p:nvPicPr>
          <p:blipFill rotWithShape="1">
            <a:blip r:embed="rId5">
              <a:alphaModFix/>
            </a:blip>
            <a:srcRect b="0" l="0" r="0" t="0"/>
            <a:stretch/>
          </p:blipFill>
          <p:spPr>
            <a:xfrm>
              <a:off x="10524075" y="9452982"/>
              <a:ext cx="1447422" cy="834017"/>
            </a:xfrm>
            <a:prstGeom prst="rect">
              <a:avLst/>
            </a:prstGeom>
            <a:noFill/>
            <a:ln>
              <a:noFill/>
            </a:ln>
          </p:spPr>
        </p:pic>
        <p:sp>
          <p:nvSpPr>
            <p:cNvPr id="333" name="Google Shape;333;p2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4" name="Google Shape;334;p23"/>
            <p:cNvPicPr preferRelativeResize="0"/>
            <p:nvPr/>
          </p:nvPicPr>
          <p:blipFill rotWithShape="1">
            <a:blip r:embed="rId6">
              <a:alphaModFix/>
            </a:blip>
            <a:srcRect b="0" l="0" r="0" t="0"/>
            <a:stretch/>
          </p:blipFill>
          <p:spPr>
            <a:xfrm>
              <a:off x="2864616" y="9452982"/>
              <a:ext cx="1438816" cy="834017"/>
            </a:xfrm>
            <a:prstGeom prst="rect">
              <a:avLst/>
            </a:prstGeom>
            <a:noFill/>
            <a:ln>
              <a:noFill/>
            </a:ln>
          </p:spPr>
        </p:pic>
        <p:pic>
          <p:nvPicPr>
            <p:cNvPr id="335" name="Google Shape;335;p23"/>
            <p:cNvPicPr preferRelativeResize="0"/>
            <p:nvPr/>
          </p:nvPicPr>
          <p:blipFill rotWithShape="1">
            <a:blip r:embed="rId7">
              <a:alphaModFix/>
            </a:blip>
            <a:srcRect b="0" l="0" r="0" t="0"/>
            <a:stretch/>
          </p:blipFill>
          <p:spPr>
            <a:xfrm>
              <a:off x="6321106" y="9452982"/>
              <a:ext cx="1447422" cy="834017"/>
            </a:xfrm>
            <a:prstGeom prst="rect">
              <a:avLst/>
            </a:prstGeom>
            <a:noFill/>
            <a:ln>
              <a:noFill/>
            </a:ln>
          </p:spPr>
        </p:pic>
      </p:grpSp>
      <p:pic>
        <p:nvPicPr>
          <p:cNvPr id="336" name="Google Shape;336;p23"/>
          <p:cNvPicPr preferRelativeResize="0"/>
          <p:nvPr/>
        </p:nvPicPr>
        <p:blipFill>
          <a:blip r:embed="rId8">
            <a:alphaModFix/>
          </a:blip>
          <a:stretch>
            <a:fillRect/>
          </a:stretch>
        </p:blipFill>
        <p:spPr>
          <a:xfrm>
            <a:off x="8555850" y="4325199"/>
            <a:ext cx="8288532" cy="4944625"/>
          </a:xfrm>
          <a:prstGeom prst="rect">
            <a:avLst/>
          </a:prstGeom>
          <a:noFill/>
          <a:ln>
            <a:noFill/>
          </a:ln>
        </p:spPr>
      </p:pic>
      <p:sp>
        <p:nvSpPr>
          <p:cNvPr id="337" name="Google Shape;337;p23"/>
          <p:cNvSpPr txBox="1"/>
          <p:nvPr/>
        </p:nvSpPr>
        <p:spPr>
          <a:xfrm>
            <a:off x="8555850" y="2742500"/>
            <a:ext cx="80301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lt1"/>
              </a:buClr>
              <a:buSzPts val="2500"/>
              <a:buFont typeface="Roboto"/>
              <a:buChar char="●"/>
            </a:pPr>
            <a:r>
              <a:rPr lang="en-US" sz="2500">
                <a:solidFill>
                  <a:schemeClr val="lt1"/>
                </a:solidFill>
                <a:latin typeface="Roboto"/>
                <a:ea typeface="Roboto"/>
                <a:cs typeface="Roboto"/>
                <a:sym typeface="Roboto"/>
              </a:rPr>
              <a:t>Distribusi income: Terlihat cukup merata yang menunjukkan bahwa pendapatan tersebar secara luas di populasi data.</a:t>
            </a:r>
            <a:endParaRPr sz="25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4"/>
          <p:cNvSpPr txBox="1"/>
          <p:nvPr>
            <p:ph type="title"/>
          </p:nvPr>
        </p:nvSpPr>
        <p:spPr>
          <a:xfrm>
            <a:off x="1015515" y="1151966"/>
            <a:ext cx="16257000" cy="93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Distribusi Data</a:t>
            </a:r>
            <a:endParaRPr/>
          </a:p>
        </p:txBody>
      </p:sp>
      <p:sp>
        <p:nvSpPr>
          <p:cNvPr id="343" name="Google Shape;343;p24"/>
          <p:cNvSpPr txBox="1"/>
          <p:nvPr/>
        </p:nvSpPr>
        <p:spPr>
          <a:xfrm>
            <a:off x="1015525" y="7566650"/>
            <a:ext cx="7256400" cy="1166700"/>
          </a:xfrm>
          <a:prstGeom prst="rect">
            <a:avLst/>
          </a:prstGeom>
          <a:noFill/>
          <a:ln>
            <a:noFill/>
          </a:ln>
        </p:spPr>
        <p:txBody>
          <a:bodyPr anchorCtr="0" anchor="t" bIns="0" lIns="0" spcFirstLastPara="1" rIns="0" wrap="square" tIns="12050">
            <a:spAutoFit/>
          </a:bodyPr>
          <a:lstStyle/>
          <a:p>
            <a:pPr indent="-387350" lvl="0" marL="457200" rtl="0" algn="l">
              <a:spcBef>
                <a:spcPts val="0"/>
              </a:spcBef>
              <a:spcAft>
                <a:spcPts val="0"/>
              </a:spcAft>
              <a:buClr>
                <a:schemeClr val="lt1"/>
              </a:buClr>
              <a:buSzPts val="2500"/>
              <a:buFont typeface="Roboto"/>
              <a:buChar char="●"/>
            </a:pPr>
            <a:r>
              <a:rPr lang="en-US" sz="2500">
                <a:solidFill>
                  <a:schemeClr val="lt1"/>
                </a:solidFill>
                <a:latin typeface="Roboto"/>
                <a:ea typeface="Roboto"/>
                <a:cs typeface="Roboto"/>
                <a:sym typeface="Roboto"/>
              </a:rPr>
              <a:t>Lebih banyak terkonsentrasi di angka yang lebih rendah, menunjukkan bahwa sebagian besar orang memiliki masa kerja yang relatif singkat. </a:t>
            </a:r>
            <a:endParaRPr sz="2500">
              <a:solidFill>
                <a:schemeClr val="lt1"/>
              </a:solidFill>
              <a:latin typeface="Roboto"/>
              <a:ea typeface="Roboto"/>
              <a:cs typeface="Roboto"/>
              <a:sym typeface="Roboto"/>
            </a:endParaRPr>
          </a:p>
        </p:txBody>
      </p:sp>
      <p:grpSp>
        <p:nvGrpSpPr>
          <p:cNvPr id="344" name="Google Shape;344;p24"/>
          <p:cNvGrpSpPr/>
          <p:nvPr/>
        </p:nvGrpSpPr>
        <p:grpSpPr>
          <a:xfrm>
            <a:off x="0" y="9409229"/>
            <a:ext cx="18288197" cy="878204"/>
            <a:chOff x="0" y="9409229"/>
            <a:chExt cx="18288197" cy="878204"/>
          </a:xfrm>
        </p:grpSpPr>
        <p:sp>
          <p:nvSpPr>
            <p:cNvPr id="345" name="Google Shape;345;p24"/>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6" name="Google Shape;346;p2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7" name="Google Shape;347;p2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48" name="Google Shape;348;p2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49" name="Google Shape;349;p2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50" name="Google Shape;350;p2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51" name="Google Shape;351;p2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52" name="Google Shape;352;p2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353" name="Google Shape;353;p24"/>
          <p:cNvPicPr preferRelativeResize="0"/>
          <p:nvPr/>
        </p:nvPicPr>
        <p:blipFill>
          <a:blip r:embed="rId7">
            <a:alphaModFix/>
          </a:blip>
          <a:stretch>
            <a:fillRect/>
          </a:stretch>
        </p:blipFill>
        <p:spPr>
          <a:xfrm>
            <a:off x="1015525" y="2216551"/>
            <a:ext cx="7896769" cy="4710901"/>
          </a:xfrm>
          <a:prstGeom prst="rect">
            <a:avLst/>
          </a:prstGeom>
          <a:noFill/>
          <a:ln>
            <a:noFill/>
          </a:ln>
        </p:spPr>
      </p:pic>
      <p:pic>
        <p:nvPicPr>
          <p:cNvPr id="354" name="Google Shape;354;p24"/>
          <p:cNvPicPr preferRelativeResize="0"/>
          <p:nvPr/>
        </p:nvPicPr>
        <p:blipFill>
          <a:blip r:embed="rId8">
            <a:alphaModFix/>
          </a:blip>
          <a:stretch>
            <a:fillRect/>
          </a:stretch>
        </p:blipFill>
        <p:spPr>
          <a:xfrm>
            <a:off x="9252599" y="2216549"/>
            <a:ext cx="7896774" cy="4710913"/>
          </a:xfrm>
          <a:prstGeom prst="rect">
            <a:avLst/>
          </a:prstGeom>
          <a:noFill/>
          <a:ln>
            <a:noFill/>
          </a:ln>
        </p:spPr>
      </p:pic>
      <p:sp>
        <p:nvSpPr>
          <p:cNvPr id="355" name="Google Shape;355;p24"/>
          <p:cNvSpPr txBox="1"/>
          <p:nvPr/>
        </p:nvSpPr>
        <p:spPr>
          <a:xfrm>
            <a:off x="9252600" y="7584988"/>
            <a:ext cx="7256400" cy="1166700"/>
          </a:xfrm>
          <a:prstGeom prst="rect">
            <a:avLst/>
          </a:prstGeom>
          <a:noFill/>
          <a:ln>
            <a:noFill/>
          </a:ln>
        </p:spPr>
        <p:txBody>
          <a:bodyPr anchorCtr="0" anchor="t" bIns="0" lIns="0" spcFirstLastPara="1" rIns="0" wrap="square" tIns="12050">
            <a:spAutoFit/>
          </a:bodyPr>
          <a:lstStyle/>
          <a:p>
            <a:pPr indent="-387350" lvl="0" marL="457200" rtl="0" algn="l">
              <a:spcBef>
                <a:spcPts val="0"/>
              </a:spcBef>
              <a:spcAft>
                <a:spcPts val="0"/>
              </a:spcAft>
              <a:buClr>
                <a:schemeClr val="lt1"/>
              </a:buClr>
              <a:buSzPts val="2500"/>
              <a:buFont typeface="Roboto"/>
              <a:buChar char="●"/>
            </a:pPr>
            <a:r>
              <a:rPr lang="en-US" sz="2500">
                <a:solidFill>
                  <a:schemeClr val="lt1"/>
                </a:solidFill>
                <a:latin typeface="Roboto"/>
                <a:ea typeface="Roboto"/>
                <a:cs typeface="Roboto"/>
                <a:sym typeface="Roboto"/>
              </a:rPr>
              <a:t>Ada pola berkala yang muncul (10, 12, 14 tahun) yang mungkin terkait dengan kebijakan kredit perumahan atau tren perpidahan rumah.</a:t>
            </a:r>
            <a:endParaRPr sz="2500">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Risk Berdasarkan Kepemilikan Mobil</a:t>
            </a:r>
            <a:endParaRPr b="1" sz="6650">
              <a:solidFill>
                <a:srgbClr val="FFC700"/>
              </a:solidFill>
              <a:latin typeface="Tahoma"/>
              <a:ea typeface="Tahoma"/>
              <a:cs typeface="Tahoma"/>
              <a:sym typeface="Tahoma"/>
            </a:endParaRPr>
          </a:p>
        </p:txBody>
      </p:sp>
      <p:grpSp>
        <p:nvGrpSpPr>
          <p:cNvPr id="361" name="Google Shape;361;p25"/>
          <p:cNvGrpSpPr/>
          <p:nvPr/>
        </p:nvGrpSpPr>
        <p:grpSpPr>
          <a:xfrm>
            <a:off x="0" y="9409229"/>
            <a:ext cx="18288197" cy="878204"/>
            <a:chOff x="0" y="9409229"/>
            <a:chExt cx="18288197" cy="878204"/>
          </a:xfrm>
        </p:grpSpPr>
        <p:sp>
          <p:nvSpPr>
            <p:cNvPr id="362" name="Google Shape;362;p25"/>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3" name="Google Shape;363;p2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4" name="Google Shape;364;p2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5" name="Google Shape;365;p2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66" name="Google Shape;366;p2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67" name="Google Shape;367;p2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68" name="Google Shape;368;p2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69" name="Google Shape;369;p2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cxnSp>
        <p:nvCxnSpPr>
          <p:cNvPr id="370" name="Google Shape;370;p25"/>
          <p:cNvCxnSpPr/>
          <p:nvPr/>
        </p:nvCxnSpPr>
        <p:spPr>
          <a:xfrm>
            <a:off x="16351175" y="5105925"/>
            <a:ext cx="2254800" cy="2254800"/>
          </a:xfrm>
          <a:prstGeom prst="straightConnector1">
            <a:avLst/>
          </a:prstGeom>
          <a:noFill/>
          <a:ln cap="flat" cmpd="sng" w="9525">
            <a:solidFill>
              <a:schemeClr val="dk2"/>
            </a:solidFill>
            <a:prstDash val="solid"/>
            <a:round/>
            <a:headEnd len="med" w="med" type="none"/>
            <a:tailEnd len="med" w="med" type="none"/>
          </a:ln>
        </p:spPr>
      </p:cxnSp>
      <p:pic>
        <p:nvPicPr>
          <p:cNvPr id="371" name="Google Shape;371;p25"/>
          <p:cNvPicPr preferRelativeResize="0"/>
          <p:nvPr/>
        </p:nvPicPr>
        <p:blipFill>
          <a:blip r:embed="rId7">
            <a:alphaModFix/>
          </a:blip>
          <a:stretch>
            <a:fillRect/>
          </a:stretch>
        </p:blipFill>
        <p:spPr>
          <a:xfrm>
            <a:off x="1016000" y="2352676"/>
            <a:ext cx="9017350" cy="5581624"/>
          </a:xfrm>
          <a:prstGeom prst="rect">
            <a:avLst/>
          </a:prstGeom>
          <a:noFill/>
          <a:ln>
            <a:noFill/>
          </a:ln>
        </p:spPr>
      </p:pic>
      <p:sp>
        <p:nvSpPr>
          <p:cNvPr id="372" name="Google Shape;372;p25"/>
          <p:cNvSpPr txBox="1"/>
          <p:nvPr/>
        </p:nvSpPr>
        <p:spPr>
          <a:xfrm>
            <a:off x="10249700" y="2634525"/>
            <a:ext cx="6600900" cy="3052200"/>
          </a:xfrm>
          <a:prstGeom prst="rect">
            <a:avLst/>
          </a:prstGeom>
          <a:noFill/>
          <a:ln>
            <a:noFill/>
          </a:ln>
        </p:spPr>
        <p:txBody>
          <a:bodyPr anchorCtr="0" anchor="t" bIns="0" lIns="0" spcFirstLastPara="1" rIns="0" wrap="square" tIns="12050">
            <a:spAutoFit/>
          </a:bodyPr>
          <a:lstStyle/>
          <a:p>
            <a:pPr indent="-387350" lvl="0" marL="457200" rtl="0" algn="l">
              <a:lnSpc>
                <a:spcPct val="115000"/>
              </a:lnSpc>
              <a:spcBef>
                <a:spcPts val="1200"/>
              </a:spcBef>
              <a:spcAft>
                <a:spcPts val="0"/>
              </a:spcAft>
              <a:buClr>
                <a:schemeClr val="lt1"/>
              </a:buClr>
              <a:buSzPts val="2500"/>
              <a:buChar char="●"/>
            </a:pPr>
            <a:r>
              <a:rPr lang="en-US" sz="2500">
                <a:solidFill>
                  <a:schemeClr val="lt1"/>
                </a:solidFill>
                <a:latin typeface="Roboto"/>
                <a:ea typeface="Roboto"/>
                <a:cs typeface="Roboto"/>
                <a:sym typeface="Roboto"/>
              </a:rPr>
              <a:t>Mayoritas pada kedua kategori (punya/tidak punya mobil) memiliki </a:t>
            </a:r>
            <a:r>
              <a:rPr b="1" lang="en-US" sz="2500">
                <a:solidFill>
                  <a:schemeClr val="lt1"/>
                </a:solidFill>
                <a:latin typeface="Roboto"/>
                <a:ea typeface="Roboto"/>
                <a:cs typeface="Roboto"/>
                <a:sym typeface="Roboto"/>
              </a:rPr>
              <a:t>risiko rendah</a:t>
            </a:r>
            <a:r>
              <a:rPr lang="en-US" sz="2500">
                <a:solidFill>
                  <a:schemeClr val="lt1"/>
                </a:solidFill>
                <a:latin typeface="Roboto"/>
                <a:ea typeface="Roboto"/>
                <a:cs typeface="Roboto"/>
                <a:sym typeface="Roboto"/>
              </a:rPr>
              <a:t>.</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latin typeface="Roboto"/>
                <a:ea typeface="Roboto"/>
                <a:cs typeface="Roboto"/>
                <a:sym typeface="Roboto"/>
              </a:rPr>
              <a:t>Selisih </a:t>
            </a:r>
            <a:r>
              <a:rPr b="1" lang="en-US" sz="2500">
                <a:solidFill>
                  <a:schemeClr val="lt1"/>
                </a:solidFill>
                <a:latin typeface="Roboto"/>
                <a:ea typeface="Roboto"/>
                <a:cs typeface="Roboto"/>
                <a:sym typeface="Roboto"/>
              </a:rPr>
              <a:t>Risk_Flag = 1</a:t>
            </a:r>
            <a:r>
              <a:rPr lang="en-US" sz="2500">
                <a:solidFill>
                  <a:schemeClr val="lt1"/>
                </a:solidFill>
                <a:latin typeface="Roboto"/>
                <a:ea typeface="Roboto"/>
                <a:cs typeface="Roboto"/>
                <a:sym typeface="Roboto"/>
              </a:rPr>
              <a:t> hanya </a:t>
            </a:r>
            <a:r>
              <a:rPr b="1" lang="en-US" sz="2500">
                <a:solidFill>
                  <a:schemeClr val="lt1"/>
                </a:solidFill>
                <a:latin typeface="Roboto"/>
                <a:ea typeface="Roboto"/>
                <a:cs typeface="Roboto"/>
                <a:sym typeface="Roboto"/>
              </a:rPr>
              <a:t>2%</a:t>
            </a:r>
            <a:r>
              <a:rPr lang="en-US" sz="2500">
                <a:solidFill>
                  <a:schemeClr val="lt1"/>
                </a:solidFill>
                <a:latin typeface="Roboto"/>
                <a:ea typeface="Roboto"/>
                <a:cs typeface="Roboto"/>
                <a:sym typeface="Roboto"/>
              </a:rPr>
              <a:t> → </a:t>
            </a:r>
            <a:r>
              <a:rPr b="1" lang="en-US" sz="2500">
                <a:solidFill>
                  <a:schemeClr val="lt1"/>
                </a:solidFill>
                <a:latin typeface="Roboto"/>
                <a:ea typeface="Roboto"/>
                <a:cs typeface="Roboto"/>
                <a:sym typeface="Roboto"/>
              </a:rPr>
              <a:t>pengaruh kecil terhadap risiko</a:t>
            </a:r>
            <a:r>
              <a:rPr lang="en-US" sz="2500">
                <a:solidFill>
                  <a:schemeClr val="lt1"/>
                </a:solidFill>
                <a:latin typeface="Roboto"/>
                <a:ea typeface="Roboto"/>
                <a:cs typeface="Roboto"/>
                <a:sym typeface="Roboto"/>
              </a:rPr>
              <a:t>.</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latin typeface="Roboto"/>
                <a:ea typeface="Roboto"/>
                <a:cs typeface="Roboto"/>
                <a:sym typeface="Roboto"/>
              </a:rPr>
              <a:t>Fitur ini </a:t>
            </a:r>
            <a:r>
              <a:rPr b="1" lang="en-US" sz="2500">
                <a:solidFill>
                  <a:schemeClr val="lt1"/>
                </a:solidFill>
                <a:latin typeface="Roboto"/>
                <a:ea typeface="Roboto"/>
                <a:cs typeface="Roboto"/>
                <a:sym typeface="Roboto"/>
              </a:rPr>
              <a:t>kurang signifikan</a:t>
            </a:r>
            <a:r>
              <a:rPr lang="en-US" sz="2500">
                <a:solidFill>
                  <a:schemeClr val="lt1"/>
                </a:solidFill>
                <a:latin typeface="Roboto"/>
                <a:ea typeface="Roboto"/>
                <a:cs typeface="Roboto"/>
                <a:sym typeface="Roboto"/>
              </a:rPr>
              <a:t> secara mandiri dalam prediksi risiko.</a:t>
            </a:r>
            <a:endParaRPr sz="25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nvSpPr>
        <p:spPr>
          <a:xfrm>
            <a:off x="1016000" y="651200"/>
            <a:ext cx="15834600" cy="22212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Risk Berdasarkan Kepemilikan Rumah</a:t>
            </a:r>
            <a:endParaRPr b="1" sz="6650">
              <a:solidFill>
                <a:srgbClr val="FFC700"/>
              </a:solidFill>
              <a:latin typeface="Tahoma"/>
              <a:ea typeface="Tahoma"/>
              <a:cs typeface="Tahoma"/>
              <a:sym typeface="Tahoma"/>
            </a:endParaRPr>
          </a:p>
        </p:txBody>
      </p:sp>
      <p:grpSp>
        <p:nvGrpSpPr>
          <p:cNvPr id="378" name="Google Shape;378;p26"/>
          <p:cNvGrpSpPr/>
          <p:nvPr/>
        </p:nvGrpSpPr>
        <p:grpSpPr>
          <a:xfrm>
            <a:off x="0" y="9409229"/>
            <a:ext cx="18288197" cy="878204"/>
            <a:chOff x="0" y="9409229"/>
            <a:chExt cx="18288197" cy="878204"/>
          </a:xfrm>
        </p:grpSpPr>
        <p:sp>
          <p:nvSpPr>
            <p:cNvPr id="379" name="Google Shape;379;p26"/>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0" name="Google Shape;380;p2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1" name="Google Shape;381;p2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2" name="Google Shape;382;p2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383" name="Google Shape;383;p2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384" name="Google Shape;384;p2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85" name="Google Shape;385;p2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386" name="Google Shape;386;p2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cxnSp>
        <p:nvCxnSpPr>
          <p:cNvPr id="387" name="Google Shape;387;p26"/>
          <p:cNvCxnSpPr/>
          <p:nvPr/>
        </p:nvCxnSpPr>
        <p:spPr>
          <a:xfrm>
            <a:off x="16351175" y="5105925"/>
            <a:ext cx="2254800" cy="22548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26"/>
          <p:cNvSpPr txBox="1"/>
          <p:nvPr/>
        </p:nvSpPr>
        <p:spPr>
          <a:xfrm>
            <a:off x="1016000" y="3081775"/>
            <a:ext cx="6600900" cy="2609700"/>
          </a:xfrm>
          <a:prstGeom prst="rect">
            <a:avLst/>
          </a:prstGeom>
          <a:noFill/>
          <a:ln>
            <a:noFill/>
          </a:ln>
        </p:spPr>
        <p:txBody>
          <a:bodyPr anchorCtr="0" anchor="t" bIns="0" lIns="0" spcFirstLastPara="1" rIns="0" wrap="square" tIns="12050">
            <a:spAutoFit/>
          </a:bodyPr>
          <a:lstStyle/>
          <a:p>
            <a:pPr indent="-387350" lvl="0" marL="457200" rtl="0" algn="l">
              <a:lnSpc>
                <a:spcPct val="115000"/>
              </a:lnSpc>
              <a:spcBef>
                <a:spcPts val="1200"/>
              </a:spcBef>
              <a:spcAft>
                <a:spcPts val="0"/>
              </a:spcAft>
              <a:buClr>
                <a:schemeClr val="lt1"/>
              </a:buClr>
              <a:buSzPts val="2500"/>
              <a:buChar char="●"/>
            </a:pPr>
            <a:r>
              <a:rPr lang="en-US" sz="2500">
                <a:solidFill>
                  <a:schemeClr val="lt1"/>
                </a:solidFill>
              </a:rPr>
              <a:t>Semua kategori menunjukkan dominasi </a:t>
            </a:r>
            <a:r>
              <a:rPr b="1" lang="en-US" sz="2500">
                <a:solidFill>
                  <a:schemeClr val="lt1"/>
                </a:solidFill>
              </a:rPr>
              <a:t>risiko rendah</a:t>
            </a:r>
            <a:r>
              <a:rPr lang="en-US" sz="2500">
                <a:solidFill>
                  <a:schemeClr val="lt1"/>
                </a:solidFill>
              </a:rPr>
              <a:t>.</a:t>
            </a: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lang="en-US" sz="2500">
                <a:solidFill>
                  <a:schemeClr val="lt1"/>
                </a:solidFill>
              </a:rPr>
              <a:t>Perbedaan proporsi </a:t>
            </a:r>
            <a:r>
              <a:rPr b="1" lang="en-US" sz="2500">
                <a:solidFill>
                  <a:schemeClr val="lt1"/>
                </a:solidFill>
              </a:rPr>
              <a:t>Risk_Flag = 1</a:t>
            </a:r>
            <a:r>
              <a:rPr lang="en-US" sz="2500">
                <a:solidFill>
                  <a:schemeClr val="lt1"/>
                </a:solidFill>
              </a:rPr>
              <a:t> kecil (antara 9%–13%).</a:t>
            </a:r>
            <a:endParaRPr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Kepemilikan rumah tidak terlalu menentukan</a:t>
            </a:r>
            <a:r>
              <a:rPr lang="en-US" sz="2500">
                <a:solidFill>
                  <a:schemeClr val="lt1"/>
                </a:solidFill>
              </a:rPr>
              <a:t> tingkat risiko.</a:t>
            </a:r>
            <a:endParaRPr sz="2500">
              <a:solidFill>
                <a:schemeClr val="lt1"/>
              </a:solidFill>
              <a:latin typeface="Roboto"/>
              <a:ea typeface="Roboto"/>
              <a:cs typeface="Roboto"/>
              <a:sym typeface="Roboto"/>
            </a:endParaRPr>
          </a:p>
        </p:txBody>
      </p:sp>
      <p:pic>
        <p:nvPicPr>
          <p:cNvPr id="389" name="Google Shape;389;p26"/>
          <p:cNvPicPr preferRelativeResize="0"/>
          <p:nvPr/>
        </p:nvPicPr>
        <p:blipFill>
          <a:blip r:embed="rId7">
            <a:alphaModFix/>
          </a:blip>
          <a:stretch>
            <a:fillRect/>
          </a:stretch>
        </p:blipFill>
        <p:spPr>
          <a:xfrm>
            <a:off x="8286000" y="2872400"/>
            <a:ext cx="8799451" cy="5446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7"/>
          <p:cNvSpPr txBox="1"/>
          <p:nvPr>
            <p:ph type="title"/>
          </p:nvPr>
        </p:nvSpPr>
        <p:spPr>
          <a:xfrm>
            <a:off x="1015515" y="1151966"/>
            <a:ext cx="16257000" cy="93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Risk Berdasarkan Profesi</a:t>
            </a:r>
            <a:endParaRPr/>
          </a:p>
        </p:txBody>
      </p:sp>
      <p:pic>
        <p:nvPicPr>
          <p:cNvPr id="395" name="Google Shape;395;p27"/>
          <p:cNvPicPr preferRelativeResize="0"/>
          <p:nvPr/>
        </p:nvPicPr>
        <p:blipFill>
          <a:blip r:embed="rId3">
            <a:alphaModFix/>
          </a:blip>
          <a:stretch>
            <a:fillRect/>
          </a:stretch>
        </p:blipFill>
        <p:spPr>
          <a:xfrm>
            <a:off x="9899250" y="2917841"/>
            <a:ext cx="7524750" cy="5619750"/>
          </a:xfrm>
          <a:prstGeom prst="rect">
            <a:avLst/>
          </a:prstGeom>
          <a:noFill/>
          <a:ln>
            <a:noFill/>
          </a:ln>
        </p:spPr>
      </p:pic>
      <p:sp>
        <p:nvSpPr>
          <p:cNvPr id="396" name="Google Shape;396;p27"/>
          <p:cNvSpPr txBox="1"/>
          <p:nvPr/>
        </p:nvSpPr>
        <p:spPr>
          <a:xfrm>
            <a:off x="681075" y="2855075"/>
            <a:ext cx="8577300" cy="44175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0"/>
              </a:spcAft>
              <a:buNone/>
            </a:pPr>
            <a:r>
              <a:rPr b="1" lang="en-US" sz="2500">
                <a:solidFill>
                  <a:schemeClr val="lt1"/>
                </a:solidFill>
                <a:latin typeface="Roboto"/>
                <a:ea typeface="Roboto"/>
                <a:cs typeface="Roboto"/>
                <a:sym typeface="Roboto"/>
              </a:rPr>
              <a:t>K</a:t>
            </a:r>
            <a:r>
              <a:rPr b="1" lang="en-US" sz="2500">
                <a:solidFill>
                  <a:schemeClr val="lt1"/>
                </a:solidFill>
                <a:latin typeface="Roboto"/>
                <a:ea typeface="Roboto"/>
                <a:cs typeface="Roboto"/>
                <a:sym typeface="Roboto"/>
              </a:rPr>
              <a:t>esimpulan</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 Dari analisis proporsi Risk_Flag = 1, ditemukan bahwa:</a:t>
            </a:r>
            <a:endParaRPr sz="2500">
              <a:solidFill>
                <a:schemeClr val="lt1"/>
              </a:solidFill>
              <a:latin typeface="Roboto"/>
              <a:ea typeface="Roboto"/>
              <a:cs typeface="Roboto"/>
              <a:sym typeface="Roboto"/>
            </a:endParaRPr>
          </a:p>
          <a:p>
            <a:pPr indent="-387350" lvl="0" marL="838200" marR="381000" rtl="0" algn="l">
              <a:lnSpc>
                <a:spcPct val="115000"/>
              </a:lnSpc>
              <a:spcBef>
                <a:spcPts val="1200"/>
              </a:spcBef>
              <a:spcAft>
                <a:spcPts val="0"/>
              </a:spcAft>
              <a:buClr>
                <a:schemeClr val="lt1"/>
              </a:buClr>
              <a:buSzPts val="2500"/>
              <a:buChar char="●"/>
            </a:pPr>
            <a:r>
              <a:rPr b="1" lang="en-US" sz="2500">
                <a:solidFill>
                  <a:schemeClr val="lt1"/>
                </a:solidFill>
                <a:latin typeface="Roboto"/>
                <a:ea typeface="Roboto"/>
                <a:cs typeface="Roboto"/>
                <a:sym typeface="Roboto"/>
              </a:rPr>
              <a:t>Police Officer</a:t>
            </a:r>
            <a:r>
              <a:rPr lang="en-US" sz="2500">
                <a:solidFill>
                  <a:schemeClr val="lt1"/>
                </a:solidFill>
                <a:latin typeface="Roboto"/>
                <a:ea typeface="Roboto"/>
                <a:cs typeface="Roboto"/>
                <a:sym typeface="Roboto"/>
              </a:rPr>
              <a:t> memiliki persentase risiko kredit tertinggi (16%) dibandingkan profesi lain.</a:t>
            </a:r>
            <a:endParaRPr sz="2500">
              <a:solidFill>
                <a:schemeClr val="lt1"/>
              </a:solidFill>
              <a:latin typeface="Roboto"/>
              <a:ea typeface="Roboto"/>
              <a:cs typeface="Roboto"/>
              <a:sym typeface="Roboto"/>
            </a:endParaRPr>
          </a:p>
          <a:p>
            <a:pPr indent="-387350" lvl="0" marL="838200" marR="381000" rtl="0" algn="l">
              <a:lnSpc>
                <a:spcPct val="115000"/>
              </a:lnSpc>
              <a:spcBef>
                <a:spcPts val="0"/>
              </a:spcBef>
              <a:spcAft>
                <a:spcPts val="0"/>
              </a:spcAft>
              <a:buClr>
                <a:schemeClr val="lt1"/>
              </a:buClr>
              <a:buSzPts val="2500"/>
              <a:buChar char="●"/>
            </a:pPr>
            <a:r>
              <a:rPr lang="en-US" sz="2500">
                <a:solidFill>
                  <a:schemeClr val="lt1"/>
                </a:solidFill>
                <a:latin typeface="Roboto"/>
                <a:ea typeface="Roboto"/>
                <a:cs typeface="Roboto"/>
                <a:sym typeface="Roboto"/>
              </a:rPr>
              <a:t>Diikuti oleh </a:t>
            </a:r>
            <a:r>
              <a:rPr b="1" lang="en-US" sz="2500">
                <a:solidFill>
                  <a:schemeClr val="lt1"/>
                </a:solidFill>
                <a:latin typeface="Roboto"/>
                <a:ea typeface="Roboto"/>
                <a:cs typeface="Roboto"/>
                <a:sym typeface="Roboto"/>
              </a:rPr>
              <a:t>Chartered Accountant</a:t>
            </a:r>
            <a:r>
              <a:rPr lang="en-US" sz="2500">
                <a:solidFill>
                  <a:schemeClr val="lt1"/>
                </a:solidFill>
                <a:latin typeface="Roboto"/>
                <a:ea typeface="Roboto"/>
                <a:cs typeface="Roboto"/>
                <a:sym typeface="Roboto"/>
              </a:rPr>
              <a:t> dan </a:t>
            </a:r>
            <a:r>
              <a:rPr b="1" lang="en-US" sz="2500">
                <a:solidFill>
                  <a:schemeClr val="lt1"/>
                </a:solidFill>
                <a:latin typeface="Roboto"/>
                <a:ea typeface="Roboto"/>
                <a:cs typeface="Roboto"/>
                <a:sym typeface="Roboto"/>
              </a:rPr>
              <a:t>Army Officer</a:t>
            </a:r>
            <a:r>
              <a:rPr lang="en-US" sz="2500">
                <a:solidFill>
                  <a:schemeClr val="lt1"/>
                </a:solidFill>
                <a:latin typeface="Roboto"/>
                <a:ea typeface="Roboto"/>
                <a:cs typeface="Roboto"/>
                <a:sym typeface="Roboto"/>
              </a:rPr>
              <a:t> (masing-masing 15%).</a:t>
            </a:r>
            <a:endParaRPr sz="2500">
              <a:solidFill>
                <a:schemeClr val="lt1"/>
              </a:solidFill>
              <a:latin typeface="Roboto"/>
              <a:ea typeface="Roboto"/>
              <a:cs typeface="Roboto"/>
              <a:sym typeface="Roboto"/>
            </a:endParaRPr>
          </a:p>
          <a:p>
            <a:pPr indent="0" lvl="0" marL="381000" marR="381000" rtl="0" algn="l">
              <a:lnSpc>
                <a:spcPct val="115000"/>
              </a:lnSpc>
              <a:spcBef>
                <a:spcPts val="1200"/>
              </a:spcBef>
              <a:spcAft>
                <a:spcPts val="1200"/>
              </a:spcAft>
              <a:buNone/>
            </a:pPr>
            <a:r>
              <a:rPr lang="en-US" sz="2500">
                <a:solidFill>
                  <a:schemeClr val="lt1"/>
                </a:solidFill>
                <a:latin typeface="Roboto"/>
                <a:ea typeface="Roboto"/>
                <a:cs typeface="Roboto"/>
                <a:sym typeface="Roboto"/>
              </a:rPr>
              <a:t>Temuan ini dapat menjadi pertimbangan dalam pengambilan keputusan risiko kredit berdasarkan jenis profesi.</a:t>
            </a:r>
            <a:endParaRPr sz="2500">
              <a:solidFill>
                <a:schemeClr val="lt1"/>
              </a:solidFill>
              <a:latin typeface="Roboto"/>
              <a:ea typeface="Roboto"/>
              <a:cs typeface="Roboto"/>
              <a:sym typeface="Roboto"/>
            </a:endParaRPr>
          </a:p>
        </p:txBody>
      </p:sp>
      <p:grpSp>
        <p:nvGrpSpPr>
          <p:cNvPr id="397" name="Google Shape;397;p27"/>
          <p:cNvGrpSpPr/>
          <p:nvPr/>
        </p:nvGrpSpPr>
        <p:grpSpPr>
          <a:xfrm>
            <a:off x="0" y="9409229"/>
            <a:ext cx="18288197" cy="878204"/>
            <a:chOff x="0" y="9409229"/>
            <a:chExt cx="18288197" cy="878204"/>
          </a:xfrm>
        </p:grpSpPr>
        <p:sp>
          <p:nvSpPr>
            <p:cNvPr id="398" name="Google Shape;398;p27"/>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9" name="Google Shape;399;p2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0" name="Google Shape;400;p2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1" name="Google Shape;401;p27"/>
            <p:cNvPicPr preferRelativeResize="0"/>
            <p:nvPr/>
          </p:nvPicPr>
          <p:blipFill rotWithShape="1">
            <a:blip r:embed="rId4">
              <a:alphaModFix/>
            </a:blip>
            <a:srcRect b="0" l="0" r="0" t="0"/>
            <a:stretch/>
          </p:blipFill>
          <p:spPr>
            <a:xfrm>
              <a:off x="13989170" y="9452982"/>
              <a:ext cx="1438816" cy="834017"/>
            </a:xfrm>
            <a:prstGeom prst="rect">
              <a:avLst/>
            </a:prstGeom>
            <a:noFill/>
            <a:ln>
              <a:noFill/>
            </a:ln>
          </p:spPr>
        </p:pic>
        <p:pic>
          <p:nvPicPr>
            <p:cNvPr id="402" name="Google Shape;402;p27"/>
            <p:cNvPicPr preferRelativeResize="0"/>
            <p:nvPr/>
          </p:nvPicPr>
          <p:blipFill rotWithShape="1">
            <a:blip r:embed="rId5">
              <a:alphaModFix/>
            </a:blip>
            <a:srcRect b="0" l="0" r="0" t="0"/>
            <a:stretch/>
          </p:blipFill>
          <p:spPr>
            <a:xfrm>
              <a:off x="10524075" y="9452982"/>
              <a:ext cx="1447422" cy="834017"/>
            </a:xfrm>
            <a:prstGeom prst="rect">
              <a:avLst/>
            </a:prstGeom>
            <a:noFill/>
            <a:ln>
              <a:noFill/>
            </a:ln>
          </p:spPr>
        </p:pic>
        <p:sp>
          <p:nvSpPr>
            <p:cNvPr id="403" name="Google Shape;403;p2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04" name="Google Shape;404;p27"/>
            <p:cNvPicPr preferRelativeResize="0"/>
            <p:nvPr/>
          </p:nvPicPr>
          <p:blipFill rotWithShape="1">
            <a:blip r:embed="rId6">
              <a:alphaModFix/>
            </a:blip>
            <a:srcRect b="0" l="0" r="0" t="0"/>
            <a:stretch/>
          </p:blipFill>
          <p:spPr>
            <a:xfrm>
              <a:off x="2864616" y="9452982"/>
              <a:ext cx="1438816" cy="834017"/>
            </a:xfrm>
            <a:prstGeom prst="rect">
              <a:avLst/>
            </a:prstGeom>
            <a:noFill/>
            <a:ln>
              <a:noFill/>
            </a:ln>
          </p:spPr>
        </p:pic>
        <p:pic>
          <p:nvPicPr>
            <p:cNvPr id="405" name="Google Shape;405;p27"/>
            <p:cNvPicPr preferRelativeResize="0"/>
            <p:nvPr/>
          </p:nvPicPr>
          <p:blipFill rotWithShape="1">
            <a:blip r:embed="rId7">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8"/>
          <p:cNvSpPr txBox="1"/>
          <p:nvPr>
            <p:ph type="title"/>
          </p:nvPr>
        </p:nvSpPr>
        <p:spPr>
          <a:xfrm>
            <a:off x="1015515" y="1151966"/>
            <a:ext cx="16257000" cy="931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Heatmap Korelasi Data Numerik</a:t>
            </a:r>
            <a:endParaRPr/>
          </a:p>
        </p:txBody>
      </p:sp>
      <p:grpSp>
        <p:nvGrpSpPr>
          <p:cNvPr id="411" name="Google Shape;411;p28"/>
          <p:cNvGrpSpPr/>
          <p:nvPr/>
        </p:nvGrpSpPr>
        <p:grpSpPr>
          <a:xfrm>
            <a:off x="0" y="9409229"/>
            <a:ext cx="18288197" cy="878204"/>
            <a:chOff x="0" y="9409229"/>
            <a:chExt cx="18288197" cy="878204"/>
          </a:xfrm>
        </p:grpSpPr>
        <p:sp>
          <p:nvSpPr>
            <p:cNvPr id="412" name="Google Shape;412;p28"/>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 name="Google Shape;413;p2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4" name="Google Shape;414;p2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5" name="Google Shape;415;p2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16" name="Google Shape;416;p2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17" name="Google Shape;417;p2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18" name="Google Shape;418;p2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19" name="Google Shape;419;p2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420" name="Google Shape;420;p28"/>
          <p:cNvPicPr preferRelativeResize="0"/>
          <p:nvPr/>
        </p:nvPicPr>
        <p:blipFill>
          <a:blip r:embed="rId7">
            <a:alphaModFix/>
          </a:blip>
          <a:stretch>
            <a:fillRect/>
          </a:stretch>
        </p:blipFill>
        <p:spPr>
          <a:xfrm>
            <a:off x="1918650" y="2083166"/>
            <a:ext cx="8265538" cy="7021263"/>
          </a:xfrm>
          <a:prstGeom prst="rect">
            <a:avLst/>
          </a:prstGeom>
          <a:noFill/>
          <a:ln>
            <a:noFill/>
          </a:ln>
        </p:spPr>
      </p:pic>
      <p:sp>
        <p:nvSpPr>
          <p:cNvPr id="421" name="Google Shape;421;p28"/>
          <p:cNvSpPr txBox="1"/>
          <p:nvPr/>
        </p:nvSpPr>
        <p:spPr>
          <a:xfrm>
            <a:off x="10515450" y="2401925"/>
            <a:ext cx="72213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rgbClr val="000000"/>
              </a:buClr>
              <a:buSzPts val="1100"/>
              <a:buFont typeface="Arial"/>
              <a:buNone/>
            </a:pPr>
            <a:r>
              <a:rPr b="1" i="1" lang="en-US" sz="2500" u="sng">
                <a:solidFill>
                  <a:schemeClr val="lt1"/>
                </a:solidFill>
                <a:latin typeface="Roboto"/>
                <a:ea typeface="Roboto"/>
                <a:cs typeface="Roboto"/>
                <a:sym typeface="Roboto"/>
              </a:rPr>
              <a:t>Korelasi rendah dengan Risk_Flag</a:t>
            </a:r>
            <a:r>
              <a:rPr lang="en-US" sz="2500">
                <a:solidFill>
                  <a:schemeClr val="lt1"/>
                </a:solidFill>
                <a:latin typeface="Roboto"/>
                <a:ea typeface="Roboto"/>
                <a:cs typeface="Roboto"/>
                <a:sym typeface="Roboto"/>
              </a:rPr>
              <a:t>:</a:t>
            </a:r>
            <a:endParaRPr sz="2500">
              <a:solidFill>
                <a:schemeClr val="lt1"/>
              </a:solidFill>
              <a:latin typeface="Roboto"/>
              <a:ea typeface="Roboto"/>
              <a:cs typeface="Roboto"/>
              <a:sym typeface="Roboto"/>
            </a:endParaRPr>
          </a:p>
          <a:p>
            <a:pPr indent="0" lvl="0" marL="0" rtl="0" algn="l">
              <a:lnSpc>
                <a:spcPct val="115000"/>
              </a:lnSpc>
              <a:spcBef>
                <a:spcPts val="1200"/>
              </a:spcBef>
              <a:spcAft>
                <a:spcPts val="1200"/>
              </a:spcAft>
              <a:buClr>
                <a:srgbClr val="000000"/>
              </a:buClr>
              <a:buSzPts val="1100"/>
              <a:buFont typeface="Arial"/>
              <a:buNone/>
            </a:pPr>
            <a:r>
              <a:rPr lang="en-US" sz="2500">
                <a:solidFill>
                  <a:schemeClr val="lt1"/>
                </a:solidFill>
                <a:latin typeface="Roboto"/>
                <a:ea typeface="Roboto"/>
                <a:cs typeface="Roboto"/>
                <a:sym typeface="Roboto"/>
              </a:rPr>
              <a:t>Semua variabel </a:t>
            </a:r>
            <a:r>
              <a:rPr b="1" i="1" lang="en-US" sz="2500">
                <a:solidFill>
                  <a:schemeClr val="lt1"/>
                </a:solidFill>
                <a:latin typeface="Roboto"/>
                <a:ea typeface="Roboto"/>
                <a:cs typeface="Roboto"/>
                <a:sym typeface="Roboto"/>
              </a:rPr>
              <a:t>memiliki korelasi lemah</a:t>
            </a:r>
            <a:r>
              <a:rPr lang="en-US" sz="2500">
                <a:solidFill>
                  <a:schemeClr val="lt1"/>
                </a:solidFill>
                <a:latin typeface="Roboto"/>
                <a:ea typeface="Roboto"/>
                <a:cs typeface="Roboto"/>
                <a:sym typeface="Roboto"/>
              </a:rPr>
              <a:t> dengan Risk_Flag, menunjukkan bahwa faktor-faktor ini tidak berpengaruh besar terhadap risiko.</a:t>
            </a:r>
            <a:endParaRPr sz="25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9"/>
          <p:cNvSpPr txBox="1"/>
          <p:nvPr>
            <p:ph type="title"/>
          </p:nvPr>
        </p:nvSpPr>
        <p:spPr>
          <a:xfrm>
            <a:off x="1015515" y="1151966"/>
            <a:ext cx="16257000" cy="68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450"/>
              <a:t>Visualisasi Looker</a:t>
            </a:r>
            <a:endParaRPr sz="4450"/>
          </a:p>
        </p:txBody>
      </p:sp>
      <p:grpSp>
        <p:nvGrpSpPr>
          <p:cNvPr id="427" name="Google Shape;427;p29"/>
          <p:cNvGrpSpPr/>
          <p:nvPr/>
        </p:nvGrpSpPr>
        <p:grpSpPr>
          <a:xfrm>
            <a:off x="0" y="9409229"/>
            <a:ext cx="18288197" cy="878204"/>
            <a:chOff x="0" y="9409229"/>
            <a:chExt cx="18288197" cy="878204"/>
          </a:xfrm>
        </p:grpSpPr>
        <p:sp>
          <p:nvSpPr>
            <p:cNvPr id="428" name="Google Shape;428;p29"/>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29" name="Google Shape;429;p2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30" name="Google Shape;430;p2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1" name="Google Shape;431;p2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32" name="Google Shape;432;p2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33" name="Google Shape;433;p2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34" name="Google Shape;434;p2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35" name="Google Shape;435;p2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36" name="Google Shape;436;p29"/>
          <p:cNvSpPr txBox="1"/>
          <p:nvPr/>
        </p:nvSpPr>
        <p:spPr>
          <a:xfrm>
            <a:off x="2514225" y="8363425"/>
            <a:ext cx="12168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rgbClr val="000000"/>
              </a:buClr>
              <a:buSzPts val="1100"/>
              <a:buFont typeface="Arial"/>
              <a:buNone/>
            </a:pPr>
            <a:r>
              <a:rPr lang="en-US" sz="4300" u="sng">
                <a:solidFill>
                  <a:schemeClr val="hlink"/>
                </a:solidFill>
                <a:latin typeface="Roboto"/>
                <a:ea typeface="Roboto"/>
                <a:cs typeface="Roboto"/>
                <a:sym typeface="Roboto"/>
                <a:hlinkClick r:id="rId7"/>
              </a:rPr>
              <a:t>https://lookerstudio.google.com/s/pl8EjS1I3S4</a:t>
            </a:r>
            <a:endParaRPr sz="4500">
              <a:solidFill>
                <a:schemeClr val="lt1"/>
              </a:solidFill>
              <a:latin typeface="Roboto"/>
              <a:ea typeface="Roboto"/>
              <a:cs typeface="Roboto"/>
              <a:sym typeface="Roboto"/>
            </a:endParaRPr>
          </a:p>
        </p:txBody>
      </p:sp>
      <p:pic>
        <p:nvPicPr>
          <p:cNvPr id="437" name="Google Shape;437;p29"/>
          <p:cNvPicPr preferRelativeResize="0"/>
          <p:nvPr/>
        </p:nvPicPr>
        <p:blipFill rotWithShape="1">
          <a:blip r:embed="rId8">
            <a:alphaModFix/>
          </a:blip>
          <a:srcRect b="5554" l="3100" r="4083" t="14298"/>
          <a:stretch/>
        </p:blipFill>
        <p:spPr>
          <a:xfrm>
            <a:off x="2763150" y="1954750"/>
            <a:ext cx="11698526" cy="3764051"/>
          </a:xfrm>
          <a:prstGeom prst="rect">
            <a:avLst/>
          </a:prstGeom>
          <a:noFill/>
          <a:ln>
            <a:noFill/>
          </a:ln>
        </p:spPr>
      </p:pic>
      <p:pic>
        <p:nvPicPr>
          <p:cNvPr id="438" name="Google Shape;438;p29"/>
          <p:cNvPicPr preferRelativeResize="0"/>
          <p:nvPr/>
        </p:nvPicPr>
        <p:blipFill rotWithShape="1">
          <a:blip r:embed="rId9">
            <a:alphaModFix/>
          </a:blip>
          <a:srcRect b="8276" l="2938" r="3481" t="52201"/>
          <a:stretch/>
        </p:blipFill>
        <p:spPr>
          <a:xfrm>
            <a:off x="2763150" y="5569100"/>
            <a:ext cx="11698526" cy="2914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30"/>
          <p:cNvGrpSpPr/>
          <p:nvPr/>
        </p:nvGrpSpPr>
        <p:grpSpPr>
          <a:xfrm>
            <a:off x="15234589" y="11"/>
            <a:ext cx="3053842" cy="10287000"/>
            <a:chOff x="15234589" y="11"/>
            <a:chExt cx="3053842" cy="10287000"/>
          </a:xfrm>
        </p:grpSpPr>
        <p:sp>
          <p:nvSpPr>
            <p:cNvPr id="444" name="Google Shape;444;p30"/>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5" name="Google Shape;445;p30"/>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6" name="Google Shape;446;p30"/>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447" name="Google Shape;447;p30"/>
          <p:cNvGrpSpPr/>
          <p:nvPr/>
        </p:nvGrpSpPr>
        <p:grpSpPr>
          <a:xfrm>
            <a:off x="0" y="11"/>
            <a:ext cx="3304540" cy="10287013"/>
            <a:chOff x="0" y="11"/>
            <a:chExt cx="3304540" cy="10287013"/>
          </a:xfrm>
        </p:grpSpPr>
        <p:sp>
          <p:nvSpPr>
            <p:cNvPr id="448" name="Google Shape;448;p30"/>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49" name="Google Shape;449;p30"/>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0" name="Google Shape;450;p30"/>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51" name="Google Shape;451;p30"/>
          <p:cNvSpPr txBox="1"/>
          <p:nvPr>
            <p:ph type="title"/>
          </p:nvPr>
        </p:nvSpPr>
        <p:spPr>
          <a:xfrm>
            <a:off x="3869250" y="3496650"/>
            <a:ext cx="10549500" cy="2150700"/>
          </a:xfrm>
          <a:prstGeom prst="rect">
            <a:avLst/>
          </a:prstGeom>
          <a:noFill/>
          <a:ln>
            <a:noFill/>
          </a:ln>
        </p:spPr>
        <p:txBody>
          <a:bodyPr anchorCtr="0" anchor="t" bIns="0" lIns="0" spcFirstLastPara="1" rIns="0" wrap="square" tIns="160650">
            <a:spAutoFit/>
          </a:bodyPr>
          <a:lstStyle/>
          <a:p>
            <a:pPr indent="0" lvl="0" marL="12700" marR="5080" rtl="0" algn="ctr">
              <a:lnSpc>
                <a:spcPct val="97124"/>
              </a:lnSpc>
              <a:spcBef>
                <a:spcPts val="0"/>
              </a:spcBef>
              <a:spcAft>
                <a:spcPts val="0"/>
              </a:spcAft>
              <a:buClr>
                <a:schemeClr val="dk1"/>
              </a:buClr>
              <a:buFont typeface="Arial"/>
              <a:buNone/>
            </a:pPr>
            <a:r>
              <a:rPr lang="en-US" sz="6650"/>
              <a:t>Data Pre-Processing and Feature Engineering</a:t>
            </a:r>
            <a:endParaRPr sz="88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31"/>
          <p:cNvGrpSpPr/>
          <p:nvPr/>
        </p:nvGrpSpPr>
        <p:grpSpPr>
          <a:xfrm>
            <a:off x="9213428" y="1379929"/>
            <a:ext cx="1219201" cy="7527331"/>
            <a:chOff x="9213428" y="1379929"/>
            <a:chExt cx="1219201" cy="7527331"/>
          </a:xfrm>
        </p:grpSpPr>
        <p:sp>
          <p:nvSpPr>
            <p:cNvPr id="457" name="Google Shape;457;p31"/>
            <p:cNvSpPr/>
            <p:nvPr/>
          </p:nvSpPr>
          <p:spPr>
            <a:xfrm>
              <a:off x="9813379" y="1989463"/>
              <a:ext cx="0" cy="6492240"/>
            </a:xfrm>
            <a:custGeom>
              <a:rect b="b" l="l" r="r" t="t"/>
              <a:pathLst>
                <a:path extrusionOk="0" h="6492240" w="120000">
                  <a:moveTo>
                    <a:pt x="0" y="0"/>
                  </a:moveTo>
                  <a:lnTo>
                    <a:pt x="0" y="6492239"/>
                  </a:lnTo>
                </a:path>
              </a:pathLst>
            </a:custGeom>
            <a:noFill/>
            <a:ln cap="flat" cmpd="sng" w="666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8" name="Google Shape;458;p31"/>
            <p:cNvSpPr/>
            <p:nvPr/>
          </p:nvSpPr>
          <p:spPr>
            <a:xfrm>
              <a:off x="9213428" y="1379929"/>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9" name="Google Shape;459;p31"/>
            <p:cNvSpPr/>
            <p:nvPr/>
          </p:nvSpPr>
          <p:spPr>
            <a:xfrm>
              <a:off x="9213429" y="1379929"/>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2" y="1213737"/>
                  </a:lnTo>
                  <a:lnTo>
                    <a:pt x="529528" y="1197926"/>
                  </a:lnTo>
                  <a:lnTo>
                    <a:pt x="495001" y="1171577"/>
                  </a:lnTo>
                  <a:lnTo>
                    <a:pt x="47423" y="723999"/>
                  </a:lnTo>
                  <a:lnTo>
                    <a:pt x="21076" y="689470"/>
                  </a:lnTo>
                  <a:lnTo>
                    <a:pt x="5268" y="650576"/>
                  </a:lnTo>
                  <a:lnTo>
                    <a:pt x="0" y="609500"/>
                  </a:lnTo>
                  <a:lnTo>
                    <a:pt x="5270" y="568425"/>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0" name="Google Shape;460;p31"/>
            <p:cNvSpPr/>
            <p:nvPr/>
          </p:nvSpPr>
          <p:spPr>
            <a:xfrm>
              <a:off x="9213428" y="2956271"/>
              <a:ext cx="1219200" cy="1219200"/>
            </a:xfrm>
            <a:custGeom>
              <a:rect b="b" l="l" r="r" t="t"/>
              <a:pathLst>
                <a:path extrusionOk="0" h="1219200" w="1219200">
                  <a:moveTo>
                    <a:pt x="609505" y="1219011"/>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1"/>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1" name="Google Shape;461;p31"/>
            <p:cNvSpPr/>
            <p:nvPr/>
          </p:nvSpPr>
          <p:spPr>
            <a:xfrm>
              <a:off x="9213429" y="2956272"/>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1" y="1213738"/>
                  </a:lnTo>
                  <a:lnTo>
                    <a:pt x="529528" y="1197926"/>
                  </a:lnTo>
                  <a:lnTo>
                    <a:pt x="495000" y="1171577"/>
                  </a:lnTo>
                  <a:lnTo>
                    <a:pt x="47423" y="723999"/>
                  </a:lnTo>
                  <a:lnTo>
                    <a:pt x="21076" y="689470"/>
                  </a:lnTo>
                  <a:lnTo>
                    <a:pt x="5268" y="650576"/>
                  </a:lnTo>
                  <a:lnTo>
                    <a:pt x="0" y="609500"/>
                  </a:lnTo>
                  <a:lnTo>
                    <a:pt x="5270" y="568425"/>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2" name="Google Shape;462;p31"/>
            <p:cNvSpPr/>
            <p:nvPr/>
          </p:nvSpPr>
          <p:spPr>
            <a:xfrm>
              <a:off x="9213428" y="4533106"/>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8"/>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8"/>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3" name="Google Shape;463;p31"/>
            <p:cNvSpPr/>
            <p:nvPr/>
          </p:nvSpPr>
          <p:spPr>
            <a:xfrm>
              <a:off x="9213429" y="4533106"/>
              <a:ext cx="1219200" cy="1219200"/>
            </a:xfrm>
            <a:custGeom>
              <a:rect b="b" l="l" r="r" t="t"/>
              <a:pathLst>
                <a:path extrusionOk="0" h="1219200" w="1219200">
                  <a:moveTo>
                    <a:pt x="724000" y="47423"/>
                  </a:moveTo>
                  <a:lnTo>
                    <a:pt x="1171579" y="494999"/>
                  </a:lnTo>
                  <a:lnTo>
                    <a:pt x="1197929" y="529528"/>
                  </a:lnTo>
                  <a:lnTo>
                    <a:pt x="1213740" y="568423"/>
                  </a:lnTo>
                  <a:lnTo>
                    <a:pt x="1219011" y="609501"/>
                  </a:lnTo>
                  <a:lnTo>
                    <a:pt x="1213741" y="650580"/>
                  </a:lnTo>
                  <a:lnTo>
                    <a:pt x="1197931" y="689476"/>
                  </a:lnTo>
                  <a:lnTo>
                    <a:pt x="1171582" y="724004"/>
                  </a:lnTo>
                  <a:lnTo>
                    <a:pt x="724003" y="1171583"/>
                  </a:lnTo>
                  <a:lnTo>
                    <a:pt x="689473" y="1197932"/>
                  </a:lnTo>
                  <a:lnTo>
                    <a:pt x="650577" y="1213741"/>
                  </a:lnTo>
                  <a:lnTo>
                    <a:pt x="609499" y="1219009"/>
                  </a:lnTo>
                  <a:lnTo>
                    <a:pt x="568421" y="1213737"/>
                  </a:lnTo>
                  <a:lnTo>
                    <a:pt x="529528" y="1197926"/>
                  </a:lnTo>
                  <a:lnTo>
                    <a:pt x="495000" y="1171577"/>
                  </a:lnTo>
                  <a:lnTo>
                    <a:pt x="47423" y="723999"/>
                  </a:lnTo>
                  <a:lnTo>
                    <a:pt x="21076" y="689470"/>
                  </a:lnTo>
                  <a:lnTo>
                    <a:pt x="5268" y="650576"/>
                  </a:lnTo>
                  <a:lnTo>
                    <a:pt x="0" y="609500"/>
                  </a:lnTo>
                  <a:lnTo>
                    <a:pt x="5270" y="568424"/>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4" name="Google Shape;464;p31"/>
            <p:cNvSpPr/>
            <p:nvPr/>
          </p:nvSpPr>
          <p:spPr>
            <a:xfrm>
              <a:off x="9213428" y="6109940"/>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1"/>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1"/>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5" name="Google Shape;465;p31"/>
            <p:cNvSpPr/>
            <p:nvPr/>
          </p:nvSpPr>
          <p:spPr>
            <a:xfrm>
              <a:off x="9213429" y="6109941"/>
              <a:ext cx="1219200" cy="1219200"/>
            </a:xfrm>
            <a:custGeom>
              <a:rect b="b" l="l" r="r" t="t"/>
              <a:pathLst>
                <a:path extrusionOk="0" h="1219200" w="1219200">
                  <a:moveTo>
                    <a:pt x="724000" y="47423"/>
                  </a:moveTo>
                  <a:lnTo>
                    <a:pt x="1171579" y="494999"/>
                  </a:lnTo>
                  <a:lnTo>
                    <a:pt x="1197929" y="529528"/>
                  </a:lnTo>
                  <a:lnTo>
                    <a:pt x="1213740" y="568422"/>
                  </a:lnTo>
                  <a:lnTo>
                    <a:pt x="1219011" y="609501"/>
                  </a:lnTo>
                  <a:lnTo>
                    <a:pt x="1213741" y="650580"/>
                  </a:lnTo>
                  <a:lnTo>
                    <a:pt x="1197931" y="689475"/>
                  </a:lnTo>
                  <a:lnTo>
                    <a:pt x="1171582" y="724004"/>
                  </a:lnTo>
                  <a:lnTo>
                    <a:pt x="724003" y="1171583"/>
                  </a:lnTo>
                  <a:lnTo>
                    <a:pt x="689473" y="1197932"/>
                  </a:lnTo>
                  <a:lnTo>
                    <a:pt x="650577" y="1213741"/>
                  </a:lnTo>
                  <a:lnTo>
                    <a:pt x="609499" y="1219009"/>
                  </a:lnTo>
                  <a:lnTo>
                    <a:pt x="568421" y="1213737"/>
                  </a:lnTo>
                  <a:lnTo>
                    <a:pt x="529528" y="1197926"/>
                  </a:lnTo>
                  <a:lnTo>
                    <a:pt x="495000" y="1171577"/>
                  </a:lnTo>
                  <a:lnTo>
                    <a:pt x="47423" y="723999"/>
                  </a:lnTo>
                  <a:lnTo>
                    <a:pt x="21076" y="689470"/>
                  </a:lnTo>
                  <a:lnTo>
                    <a:pt x="5268" y="650576"/>
                  </a:lnTo>
                  <a:lnTo>
                    <a:pt x="0" y="609500"/>
                  </a:lnTo>
                  <a:lnTo>
                    <a:pt x="5270" y="568424"/>
                  </a:lnTo>
                  <a:lnTo>
                    <a:pt x="21079" y="529532"/>
                  </a:lnTo>
                  <a:lnTo>
                    <a:pt x="47427" y="495005"/>
                  </a:lnTo>
                  <a:lnTo>
                    <a:pt x="495004" y="47427"/>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 name="Google Shape;466;p31"/>
            <p:cNvSpPr/>
            <p:nvPr/>
          </p:nvSpPr>
          <p:spPr>
            <a:xfrm>
              <a:off x="9213428" y="7688060"/>
              <a:ext cx="1219200" cy="1219200"/>
            </a:xfrm>
            <a:custGeom>
              <a:rect b="b" l="l" r="r" t="t"/>
              <a:pathLst>
                <a:path extrusionOk="0" h="1219200" w="1219200">
                  <a:moveTo>
                    <a:pt x="609505" y="1219010"/>
                  </a:moveTo>
                  <a:lnTo>
                    <a:pt x="568429" y="1213741"/>
                  </a:lnTo>
                  <a:lnTo>
                    <a:pt x="529535" y="1197932"/>
                  </a:lnTo>
                  <a:lnTo>
                    <a:pt x="495007" y="1171584"/>
                  </a:lnTo>
                  <a:lnTo>
                    <a:pt x="47426" y="724003"/>
                  </a:lnTo>
                  <a:lnTo>
                    <a:pt x="21078" y="689475"/>
                  </a:lnTo>
                  <a:lnTo>
                    <a:pt x="5269" y="650582"/>
                  </a:lnTo>
                  <a:lnTo>
                    <a:pt x="0" y="609505"/>
                  </a:lnTo>
                  <a:lnTo>
                    <a:pt x="5269" y="568429"/>
                  </a:lnTo>
                  <a:lnTo>
                    <a:pt x="21078" y="529535"/>
                  </a:lnTo>
                  <a:lnTo>
                    <a:pt x="47426" y="495007"/>
                  </a:lnTo>
                  <a:lnTo>
                    <a:pt x="495007" y="47426"/>
                  </a:lnTo>
                  <a:lnTo>
                    <a:pt x="529535" y="21078"/>
                  </a:lnTo>
                  <a:lnTo>
                    <a:pt x="568429" y="5269"/>
                  </a:lnTo>
                  <a:lnTo>
                    <a:pt x="609505" y="0"/>
                  </a:lnTo>
                  <a:lnTo>
                    <a:pt x="650582" y="5269"/>
                  </a:lnTo>
                  <a:lnTo>
                    <a:pt x="689475" y="21078"/>
                  </a:lnTo>
                  <a:lnTo>
                    <a:pt x="724003" y="47426"/>
                  </a:lnTo>
                  <a:lnTo>
                    <a:pt x="1171584" y="495007"/>
                  </a:lnTo>
                  <a:lnTo>
                    <a:pt x="1197932" y="529535"/>
                  </a:lnTo>
                  <a:lnTo>
                    <a:pt x="1213741" y="568429"/>
                  </a:lnTo>
                  <a:lnTo>
                    <a:pt x="1219011" y="609505"/>
                  </a:lnTo>
                  <a:lnTo>
                    <a:pt x="1213741" y="650582"/>
                  </a:lnTo>
                  <a:lnTo>
                    <a:pt x="1197932" y="689475"/>
                  </a:lnTo>
                  <a:lnTo>
                    <a:pt x="1171584" y="724003"/>
                  </a:lnTo>
                  <a:lnTo>
                    <a:pt x="724003" y="1171584"/>
                  </a:lnTo>
                  <a:lnTo>
                    <a:pt x="689475" y="1197932"/>
                  </a:lnTo>
                  <a:lnTo>
                    <a:pt x="650582" y="1213741"/>
                  </a:lnTo>
                  <a:lnTo>
                    <a:pt x="609505" y="1219010"/>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7" name="Google Shape;467;p31"/>
            <p:cNvSpPr/>
            <p:nvPr/>
          </p:nvSpPr>
          <p:spPr>
            <a:xfrm>
              <a:off x="9213429" y="7688060"/>
              <a:ext cx="1219200" cy="1219200"/>
            </a:xfrm>
            <a:custGeom>
              <a:rect b="b" l="l" r="r" t="t"/>
              <a:pathLst>
                <a:path extrusionOk="0" h="1219200" w="1219200">
                  <a:moveTo>
                    <a:pt x="724000" y="47423"/>
                  </a:moveTo>
                  <a:lnTo>
                    <a:pt x="1171579" y="495000"/>
                  </a:lnTo>
                  <a:lnTo>
                    <a:pt x="1197929" y="529528"/>
                  </a:lnTo>
                  <a:lnTo>
                    <a:pt x="1213740" y="568423"/>
                  </a:lnTo>
                  <a:lnTo>
                    <a:pt x="1219011" y="609501"/>
                  </a:lnTo>
                  <a:lnTo>
                    <a:pt x="1213741" y="650580"/>
                  </a:lnTo>
                  <a:lnTo>
                    <a:pt x="1197931" y="689476"/>
                  </a:lnTo>
                  <a:lnTo>
                    <a:pt x="1171582" y="724005"/>
                  </a:lnTo>
                  <a:lnTo>
                    <a:pt x="724003" y="1171583"/>
                  </a:lnTo>
                  <a:lnTo>
                    <a:pt x="689473" y="1197932"/>
                  </a:lnTo>
                  <a:lnTo>
                    <a:pt x="650577" y="1213741"/>
                  </a:lnTo>
                  <a:lnTo>
                    <a:pt x="609499" y="1219009"/>
                  </a:lnTo>
                  <a:lnTo>
                    <a:pt x="568422" y="1213737"/>
                  </a:lnTo>
                  <a:lnTo>
                    <a:pt x="529528" y="1197926"/>
                  </a:lnTo>
                  <a:lnTo>
                    <a:pt x="495001" y="1171577"/>
                  </a:lnTo>
                  <a:lnTo>
                    <a:pt x="47423" y="723999"/>
                  </a:lnTo>
                  <a:lnTo>
                    <a:pt x="21076" y="689470"/>
                  </a:lnTo>
                  <a:lnTo>
                    <a:pt x="5268" y="650576"/>
                  </a:lnTo>
                  <a:lnTo>
                    <a:pt x="0" y="609500"/>
                  </a:lnTo>
                  <a:lnTo>
                    <a:pt x="5270" y="568425"/>
                  </a:lnTo>
                  <a:lnTo>
                    <a:pt x="21079" y="529532"/>
                  </a:lnTo>
                  <a:lnTo>
                    <a:pt x="47427" y="495005"/>
                  </a:lnTo>
                  <a:lnTo>
                    <a:pt x="495004" y="47428"/>
                  </a:lnTo>
                  <a:lnTo>
                    <a:pt x="529531" y="21079"/>
                  </a:lnTo>
                  <a:lnTo>
                    <a:pt x="568424" y="5269"/>
                  </a:lnTo>
                  <a:lnTo>
                    <a:pt x="609500" y="0"/>
                  </a:lnTo>
                  <a:lnTo>
                    <a:pt x="650577" y="5267"/>
                  </a:lnTo>
                  <a:lnTo>
                    <a:pt x="689471" y="21075"/>
                  </a:lnTo>
                  <a:lnTo>
                    <a:pt x="724000" y="47423"/>
                  </a:lnTo>
                </a:path>
              </a:pathLst>
            </a:custGeom>
            <a:noFill/>
            <a:ln cap="flat" cmpd="sng" w="9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8" name="Google Shape;468;p31"/>
            <p:cNvSpPr/>
            <p:nvPr/>
          </p:nvSpPr>
          <p:spPr>
            <a:xfrm>
              <a:off x="9508808" y="1685937"/>
              <a:ext cx="628650" cy="6915150"/>
            </a:xfrm>
            <a:custGeom>
              <a:rect b="b" l="l" r="r" t="t"/>
              <a:pathLst>
                <a:path extrusionOk="0" h="6915150" w="628650">
                  <a:moveTo>
                    <a:pt x="606920" y="6611594"/>
                  </a:moveTo>
                  <a:lnTo>
                    <a:pt x="605828" y="6586245"/>
                  </a:lnTo>
                  <a:lnTo>
                    <a:pt x="602627" y="6561480"/>
                  </a:lnTo>
                  <a:lnTo>
                    <a:pt x="597484" y="6537363"/>
                  </a:lnTo>
                  <a:lnTo>
                    <a:pt x="590499" y="6513970"/>
                  </a:lnTo>
                  <a:lnTo>
                    <a:pt x="541362" y="6563106"/>
                  </a:lnTo>
                  <a:lnTo>
                    <a:pt x="543471" y="6574955"/>
                  </a:lnTo>
                  <a:lnTo>
                    <a:pt x="544995" y="6586995"/>
                  </a:lnTo>
                  <a:lnTo>
                    <a:pt x="545909" y="6599212"/>
                  </a:lnTo>
                  <a:lnTo>
                    <a:pt x="545998" y="6602704"/>
                  </a:lnTo>
                  <a:lnTo>
                    <a:pt x="546227" y="6611594"/>
                  </a:lnTo>
                  <a:lnTo>
                    <a:pt x="541286" y="6660451"/>
                  </a:lnTo>
                  <a:lnTo>
                    <a:pt x="527113" y="6705994"/>
                  </a:lnTo>
                  <a:lnTo>
                    <a:pt x="504710" y="6747230"/>
                  </a:lnTo>
                  <a:lnTo>
                    <a:pt x="475030" y="6783171"/>
                  </a:lnTo>
                  <a:lnTo>
                    <a:pt x="439089" y="6812839"/>
                  </a:lnTo>
                  <a:lnTo>
                    <a:pt x="397852" y="6835254"/>
                  </a:lnTo>
                  <a:lnTo>
                    <a:pt x="352323" y="6849415"/>
                  </a:lnTo>
                  <a:lnTo>
                    <a:pt x="303453" y="6854368"/>
                  </a:lnTo>
                  <a:lnTo>
                    <a:pt x="254596" y="6849415"/>
                  </a:lnTo>
                  <a:lnTo>
                    <a:pt x="209054" y="6835254"/>
                  </a:lnTo>
                  <a:lnTo>
                    <a:pt x="167817" y="6812839"/>
                  </a:lnTo>
                  <a:lnTo>
                    <a:pt x="131876" y="6783171"/>
                  </a:lnTo>
                  <a:lnTo>
                    <a:pt x="102209" y="6747230"/>
                  </a:lnTo>
                  <a:lnTo>
                    <a:pt x="79794" y="6705994"/>
                  </a:lnTo>
                  <a:lnTo>
                    <a:pt x="65633" y="6660451"/>
                  </a:lnTo>
                  <a:lnTo>
                    <a:pt x="60693" y="6611594"/>
                  </a:lnTo>
                  <a:lnTo>
                    <a:pt x="65633" y="6562725"/>
                  </a:lnTo>
                  <a:lnTo>
                    <a:pt x="79794" y="6517195"/>
                  </a:lnTo>
                  <a:lnTo>
                    <a:pt x="102209" y="6475958"/>
                  </a:lnTo>
                  <a:lnTo>
                    <a:pt x="131876" y="6440017"/>
                  </a:lnTo>
                  <a:lnTo>
                    <a:pt x="167817" y="6410338"/>
                  </a:lnTo>
                  <a:lnTo>
                    <a:pt x="209054" y="6387935"/>
                  </a:lnTo>
                  <a:lnTo>
                    <a:pt x="254596" y="6373762"/>
                  </a:lnTo>
                  <a:lnTo>
                    <a:pt x="303453" y="6368821"/>
                  </a:lnTo>
                  <a:lnTo>
                    <a:pt x="339902" y="6371564"/>
                  </a:lnTo>
                  <a:lnTo>
                    <a:pt x="374675" y="6379515"/>
                  </a:lnTo>
                  <a:lnTo>
                    <a:pt x="407365" y="6392278"/>
                  </a:lnTo>
                  <a:lnTo>
                    <a:pt x="437578" y="6409423"/>
                  </a:lnTo>
                  <a:lnTo>
                    <a:pt x="478180" y="6368821"/>
                  </a:lnTo>
                  <a:lnTo>
                    <a:pt x="441502" y="6341656"/>
                  </a:lnTo>
                  <a:lnTo>
                    <a:pt x="398348" y="6323470"/>
                  </a:lnTo>
                  <a:lnTo>
                    <a:pt x="352145" y="6312078"/>
                  </a:lnTo>
                  <a:lnTo>
                    <a:pt x="303453" y="6308128"/>
                  </a:lnTo>
                  <a:lnTo>
                    <a:pt x="254736" y="6312078"/>
                  </a:lnTo>
                  <a:lnTo>
                    <a:pt x="254444" y="6312078"/>
                  </a:lnTo>
                  <a:lnTo>
                    <a:pt x="207645" y="6323635"/>
                  </a:lnTo>
                  <a:lnTo>
                    <a:pt x="164122" y="6342050"/>
                  </a:lnTo>
                  <a:lnTo>
                    <a:pt x="124358" y="6366764"/>
                  </a:lnTo>
                  <a:lnTo>
                    <a:pt x="88976" y="6397117"/>
                  </a:lnTo>
                  <a:lnTo>
                    <a:pt x="58623" y="6432486"/>
                  </a:lnTo>
                  <a:lnTo>
                    <a:pt x="33921" y="6472250"/>
                  </a:lnTo>
                  <a:lnTo>
                    <a:pt x="15494" y="6515773"/>
                  </a:lnTo>
                  <a:lnTo>
                    <a:pt x="3975" y="6562433"/>
                  </a:lnTo>
                  <a:lnTo>
                    <a:pt x="3924" y="6563106"/>
                  </a:lnTo>
                  <a:lnTo>
                    <a:pt x="0" y="6611594"/>
                  </a:lnTo>
                  <a:lnTo>
                    <a:pt x="3975" y="6660756"/>
                  </a:lnTo>
                  <a:lnTo>
                    <a:pt x="15494" y="6707403"/>
                  </a:lnTo>
                  <a:lnTo>
                    <a:pt x="33921" y="6750926"/>
                  </a:lnTo>
                  <a:lnTo>
                    <a:pt x="58623" y="6790703"/>
                  </a:lnTo>
                  <a:lnTo>
                    <a:pt x="88976" y="6826072"/>
                  </a:lnTo>
                  <a:lnTo>
                    <a:pt x="124358" y="6856425"/>
                  </a:lnTo>
                  <a:lnTo>
                    <a:pt x="164122" y="6881127"/>
                  </a:lnTo>
                  <a:lnTo>
                    <a:pt x="207645" y="6899554"/>
                  </a:lnTo>
                  <a:lnTo>
                    <a:pt x="254292" y="6911073"/>
                  </a:lnTo>
                  <a:lnTo>
                    <a:pt x="303453" y="6915048"/>
                  </a:lnTo>
                  <a:lnTo>
                    <a:pt x="352615" y="6911073"/>
                  </a:lnTo>
                  <a:lnTo>
                    <a:pt x="399275" y="6899554"/>
                  </a:lnTo>
                  <a:lnTo>
                    <a:pt x="442798" y="6881127"/>
                  </a:lnTo>
                  <a:lnTo>
                    <a:pt x="482561" y="6856425"/>
                  </a:lnTo>
                  <a:lnTo>
                    <a:pt x="517931" y="6826072"/>
                  </a:lnTo>
                  <a:lnTo>
                    <a:pt x="548284" y="6790703"/>
                  </a:lnTo>
                  <a:lnTo>
                    <a:pt x="572998" y="6750926"/>
                  </a:lnTo>
                  <a:lnTo>
                    <a:pt x="591426" y="6707403"/>
                  </a:lnTo>
                  <a:lnTo>
                    <a:pt x="602932" y="6660756"/>
                  </a:lnTo>
                  <a:lnTo>
                    <a:pt x="603021" y="6659715"/>
                  </a:lnTo>
                  <a:lnTo>
                    <a:pt x="606920" y="6611594"/>
                  </a:lnTo>
                  <a:close/>
                </a:path>
                <a:path extrusionOk="0" h="6915150" w="628650">
                  <a:moveTo>
                    <a:pt x="606920" y="5033480"/>
                  </a:moveTo>
                  <a:lnTo>
                    <a:pt x="605828" y="5008118"/>
                  </a:lnTo>
                  <a:lnTo>
                    <a:pt x="602627" y="4983353"/>
                  </a:lnTo>
                  <a:lnTo>
                    <a:pt x="597484" y="4959248"/>
                  </a:lnTo>
                  <a:lnTo>
                    <a:pt x="590499" y="4935855"/>
                  </a:lnTo>
                  <a:lnTo>
                    <a:pt x="541362" y="4984991"/>
                  </a:lnTo>
                  <a:lnTo>
                    <a:pt x="543471" y="4996840"/>
                  </a:lnTo>
                  <a:lnTo>
                    <a:pt x="544995" y="5008880"/>
                  </a:lnTo>
                  <a:lnTo>
                    <a:pt x="545909" y="5021097"/>
                  </a:lnTo>
                  <a:lnTo>
                    <a:pt x="545998" y="5024577"/>
                  </a:lnTo>
                  <a:lnTo>
                    <a:pt x="546227" y="5033480"/>
                  </a:lnTo>
                  <a:lnTo>
                    <a:pt x="541286" y="5082337"/>
                  </a:lnTo>
                  <a:lnTo>
                    <a:pt x="527113" y="5127879"/>
                  </a:lnTo>
                  <a:lnTo>
                    <a:pt x="504710" y="5169116"/>
                  </a:lnTo>
                  <a:lnTo>
                    <a:pt x="475030" y="5205057"/>
                  </a:lnTo>
                  <a:lnTo>
                    <a:pt x="439089" y="5234724"/>
                  </a:lnTo>
                  <a:lnTo>
                    <a:pt x="397852" y="5257139"/>
                  </a:lnTo>
                  <a:lnTo>
                    <a:pt x="352323" y="5271300"/>
                  </a:lnTo>
                  <a:lnTo>
                    <a:pt x="303453" y="5276240"/>
                  </a:lnTo>
                  <a:lnTo>
                    <a:pt x="254596" y="5271300"/>
                  </a:lnTo>
                  <a:lnTo>
                    <a:pt x="209054" y="5257139"/>
                  </a:lnTo>
                  <a:lnTo>
                    <a:pt x="167817" y="5234724"/>
                  </a:lnTo>
                  <a:lnTo>
                    <a:pt x="131876" y="5205057"/>
                  </a:lnTo>
                  <a:lnTo>
                    <a:pt x="102209" y="5169116"/>
                  </a:lnTo>
                  <a:lnTo>
                    <a:pt x="79794" y="5127879"/>
                  </a:lnTo>
                  <a:lnTo>
                    <a:pt x="65633" y="5082337"/>
                  </a:lnTo>
                  <a:lnTo>
                    <a:pt x="60693" y="5033480"/>
                  </a:lnTo>
                  <a:lnTo>
                    <a:pt x="65633" y="4984610"/>
                  </a:lnTo>
                  <a:lnTo>
                    <a:pt x="79794" y="4939068"/>
                  </a:lnTo>
                  <a:lnTo>
                    <a:pt x="102209" y="4897831"/>
                  </a:lnTo>
                  <a:lnTo>
                    <a:pt x="131876" y="4861890"/>
                  </a:lnTo>
                  <a:lnTo>
                    <a:pt x="167817" y="4832223"/>
                  </a:lnTo>
                  <a:lnTo>
                    <a:pt x="209054" y="4809820"/>
                  </a:lnTo>
                  <a:lnTo>
                    <a:pt x="254596" y="4795647"/>
                  </a:lnTo>
                  <a:lnTo>
                    <a:pt x="303453" y="4790706"/>
                  </a:lnTo>
                  <a:lnTo>
                    <a:pt x="339902" y="4793450"/>
                  </a:lnTo>
                  <a:lnTo>
                    <a:pt x="374675" y="4801400"/>
                  </a:lnTo>
                  <a:lnTo>
                    <a:pt x="407365" y="4814151"/>
                  </a:lnTo>
                  <a:lnTo>
                    <a:pt x="437578" y="4831308"/>
                  </a:lnTo>
                  <a:lnTo>
                    <a:pt x="478180" y="4790706"/>
                  </a:lnTo>
                  <a:lnTo>
                    <a:pt x="441502" y="4763541"/>
                  </a:lnTo>
                  <a:lnTo>
                    <a:pt x="398348" y="4745355"/>
                  </a:lnTo>
                  <a:lnTo>
                    <a:pt x="352145" y="4733950"/>
                  </a:lnTo>
                  <a:lnTo>
                    <a:pt x="303453" y="4730013"/>
                  </a:lnTo>
                  <a:lnTo>
                    <a:pt x="254736" y="4733950"/>
                  </a:lnTo>
                  <a:lnTo>
                    <a:pt x="254444" y="4733950"/>
                  </a:lnTo>
                  <a:lnTo>
                    <a:pt x="207645" y="4745507"/>
                  </a:lnTo>
                  <a:lnTo>
                    <a:pt x="164122" y="4763935"/>
                  </a:lnTo>
                  <a:lnTo>
                    <a:pt x="124358" y="4788636"/>
                  </a:lnTo>
                  <a:lnTo>
                    <a:pt x="88976" y="4818989"/>
                  </a:lnTo>
                  <a:lnTo>
                    <a:pt x="58623" y="4854372"/>
                  </a:lnTo>
                  <a:lnTo>
                    <a:pt x="33921" y="4894135"/>
                  </a:lnTo>
                  <a:lnTo>
                    <a:pt x="15494" y="4937658"/>
                  </a:lnTo>
                  <a:lnTo>
                    <a:pt x="3975" y="4984318"/>
                  </a:lnTo>
                  <a:lnTo>
                    <a:pt x="3924" y="4984991"/>
                  </a:lnTo>
                  <a:lnTo>
                    <a:pt x="0" y="5033480"/>
                  </a:lnTo>
                  <a:lnTo>
                    <a:pt x="3975" y="5082629"/>
                  </a:lnTo>
                  <a:lnTo>
                    <a:pt x="15494" y="5129288"/>
                  </a:lnTo>
                  <a:lnTo>
                    <a:pt x="33921" y="5172811"/>
                  </a:lnTo>
                  <a:lnTo>
                    <a:pt x="58623" y="5212575"/>
                  </a:lnTo>
                  <a:lnTo>
                    <a:pt x="88976" y="5247957"/>
                  </a:lnTo>
                  <a:lnTo>
                    <a:pt x="124358" y="5278310"/>
                  </a:lnTo>
                  <a:lnTo>
                    <a:pt x="164122" y="5303012"/>
                  </a:lnTo>
                  <a:lnTo>
                    <a:pt x="207645" y="5321439"/>
                  </a:lnTo>
                  <a:lnTo>
                    <a:pt x="254292" y="5332958"/>
                  </a:lnTo>
                  <a:lnTo>
                    <a:pt x="303453" y="5336933"/>
                  </a:lnTo>
                  <a:lnTo>
                    <a:pt x="352615" y="5332958"/>
                  </a:lnTo>
                  <a:lnTo>
                    <a:pt x="399275" y="5321439"/>
                  </a:lnTo>
                  <a:lnTo>
                    <a:pt x="442798" y="5303012"/>
                  </a:lnTo>
                  <a:lnTo>
                    <a:pt x="482561" y="5278310"/>
                  </a:lnTo>
                  <a:lnTo>
                    <a:pt x="484962" y="5276240"/>
                  </a:lnTo>
                  <a:lnTo>
                    <a:pt x="517931" y="5247957"/>
                  </a:lnTo>
                  <a:lnTo>
                    <a:pt x="548284" y="5212575"/>
                  </a:lnTo>
                  <a:lnTo>
                    <a:pt x="572998" y="5172811"/>
                  </a:lnTo>
                  <a:lnTo>
                    <a:pt x="591426" y="5129288"/>
                  </a:lnTo>
                  <a:lnTo>
                    <a:pt x="602932" y="5082629"/>
                  </a:lnTo>
                  <a:lnTo>
                    <a:pt x="603021" y="5081600"/>
                  </a:lnTo>
                  <a:lnTo>
                    <a:pt x="606920" y="5033480"/>
                  </a:lnTo>
                  <a:close/>
                </a:path>
                <a:path extrusionOk="0" h="6915150" w="628650">
                  <a:moveTo>
                    <a:pt x="606920" y="3456635"/>
                  </a:moveTo>
                  <a:lnTo>
                    <a:pt x="605828" y="3431286"/>
                  </a:lnTo>
                  <a:lnTo>
                    <a:pt x="602627" y="3406521"/>
                  </a:lnTo>
                  <a:lnTo>
                    <a:pt x="597484" y="3382416"/>
                  </a:lnTo>
                  <a:lnTo>
                    <a:pt x="590499" y="3359023"/>
                  </a:lnTo>
                  <a:lnTo>
                    <a:pt x="541362" y="3408159"/>
                  </a:lnTo>
                  <a:lnTo>
                    <a:pt x="543471" y="3420008"/>
                  </a:lnTo>
                  <a:lnTo>
                    <a:pt x="544995" y="3432048"/>
                  </a:lnTo>
                  <a:lnTo>
                    <a:pt x="545909" y="3444265"/>
                  </a:lnTo>
                  <a:lnTo>
                    <a:pt x="545998" y="3447745"/>
                  </a:lnTo>
                  <a:lnTo>
                    <a:pt x="546227" y="3456635"/>
                  </a:lnTo>
                  <a:lnTo>
                    <a:pt x="541286" y="3505504"/>
                  </a:lnTo>
                  <a:lnTo>
                    <a:pt x="527113" y="3551047"/>
                  </a:lnTo>
                  <a:lnTo>
                    <a:pt x="504710" y="3592271"/>
                  </a:lnTo>
                  <a:lnTo>
                    <a:pt x="475030" y="3628225"/>
                  </a:lnTo>
                  <a:lnTo>
                    <a:pt x="439089" y="3657892"/>
                  </a:lnTo>
                  <a:lnTo>
                    <a:pt x="397852" y="3680295"/>
                  </a:lnTo>
                  <a:lnTo>
                    <a:pt x="352323" y="3694468"/>
                  </a:lnTo>
                  <a:lnTo>
                    <a:pt x="303453" y="3699408"/>
                  </a:lnTo>
                  <a:lnTo>
                    <a:pt x="254596" y="3694468"/>
                  </a:lnTo>
                  <a:lnTo>
                    <a:pt x="209054" y="3680295"/>
                  </a:lnTo>
                  <a:lnTo>
                    <a:pt x="167817" y="3657892"/>
                  </a:lnTo>
                  <a:lnTo>
                    <a:pt x="131876" y="3628225"/>
                  </a:lnTo>
                  <a:lnTo>
                    <a:pt x="102209" y="3592271"/>
                  </a:lnTo>
                  <a:lnTo>
                    <a:pt x="79794" y="3551047"/>
                  </a:lnTo>
                  <a:lnTo>
                    <a:pt x="65633" y="3505504"/>
                  </a:lnTo>
                  <a:lnTo>
                    <a:pt x="60693" y="3456635"/>
                  </a:lnTo>
                  <a:lnTo>
                    <a:pt x="65633" y="3407778"/>
                  </a:lnTo>
                  <a:lnTo>
                    <a:pt x="79794" y="3362236"/>
                  </a:lnTo>
                  <a:lnTo>
                    <a:pt x="102209" y="3320999"/>
                  </a:lnTo>
                  <a:lnTo>
                    <a:pt x="131876" y="3285058"/>
                  </a:lnTo>
                  <a:lnTo>
                    <a:pt x="167817" y="3255391"/>
                  </a:lnTo>
                  <a:lnTo>
                    <a:pt x="209054" y="3232975"/>
                  </a:lnTo>
                  <a:lnTo>
                    <a:pt x="254596" y="3218815"/>
                  </a:lnTo>
                  <a:lnTo>
                    <a:pt x="303453" y="3213874"/>
                  </a:lnTo>
                  <a:lnTo>
                    <a:pt x="339902" y="3216618"/>
                  </a:lnTo>
                  <a:lnTo>
                    <a:pt x="374675" y="3224568"/>
                  </a:lnTo>
                  <a:lnTo>
                    <a:pt x="407365" y="3237319"/>
                  </a:lnTo>
                  <a:lnTo>
                    <a:pt x="437578" y="3254464"/>
                  </a:lnTo>
                  <a:lnTo>
                    <a:pt x="478180" y="3213874"/>
                  </a:lnTo>
                  <a:lnTo>
                    <a:pt x="441502" y="3186696"/>
                  </a:lnTo>
                  <a:lnTo>
                    <a:pt x="398348" y="3168510"/>
                  </a:lnTo>
                  <a:lnTo>
                    <a:pt x="352145" y="3157118"/>
                  </a:lnTo>
                  <a:lnTo>
                    <a:pt x="303453" y="3153181"/>
                  </a:lnTo>
                  <a:lnTo>
                    <a:pt x="254736" y="3157118"/>
                  </a:lnTo>
                  <a:lnTo>
                    <a:pt x="254444" y="3157118"/>
                  </a:lnTo>
                  <a:lnTo>
                    <a:pt x="207645" y="3168675"/>
                  </a:lnTo>
                  <a:lnTo>
                    <a:pt x="164122" y="3187103"/>
                  </a:lnTo>
                  <a:lnTo>
                    <a:pt x="124358" y="3211804"/>
                  </a:lnTo>
                  <a:lnTo>
                    <a:pt x="88976" y="3242157"/>
                  </a:lnTo>
                  <a:lnTo>
                    <a:pt x="58623" y="3277539"/>
                  </a:lnTo>
                  <a:lnTo>
                    <a:pt x="33921" y="3317303"/>
                  </a:lnTo>
                  <a:lnTo>
                    <a:pt x="15494" y="3360826"/>
                  </a:lnTo>
                  <a:lnTo>
                    <a:pt x="3975" y="3407486"/>
                  </a:lnTo>
                  <a:lnTo>
                    <a:pt x="3924" y="3408159"/>
                  </a:lnTo>
                  <a:lnTo>
                    <a:pt x="0" y="3456635"/>
                  </a:lnTo>
                  <a:lnTo>
                    <a:pt x="3975" y="3505797"/>
                  </a:lnTo>
                  <a:lnTo>
                    <a:pt x="15494" y="3552456"/>
                  </a:lnTo>
                  <a:lnTo>
                    <a:pt x="33921" y="3595979"/>
                  </a:lnTo>
                  <a:lnTo>
                    <a:pt x="58623" y="3635743"/>
                  </a:lnTo>
                  <a:lnTo>
                    <a:pt x="88976" y="3671112"/>
                  </a:lnTo>
                  <a:lnTo>
                    <a:pt x="124358" y="3701465"/>
                  </a:lnTo>
                  <a:lnTo>
                    <a:pt x="164122" y="3726180"/>
                  </a:lnTo>
                  <a:lnTo>
                    <a:pt x="207645" y="3744607"/>
                  </a:lnTo>
                  <a:lnTo>
                    <a:pt x="254292" y="3756126"/>
                  </a:lnTo>
                  <a:lnTo>
                    <a:pt x="303453" y="3760101"/>
                  </a:lnTo>
                  <a:lnTo>
                    <a:pt x="352615" y="3756126"/>
                  </a:lnTo>
                  <a:lnTo>
                    <a:pt x="399275" y="3744607"/>
                  </a:lnTo>
                  <a:lnTo>
                    <a:pt x="442798" y="3726180"/>
                  </a:lnTo>
                  <a:lnTo>
                    <a:pt x="482561" y="3701465"/>
                  </a:lnTo>
                  <a:lnTo>
                    <a:pt x="517931" y="3671112"/>
                  </a:lnTo>
                  <a:lnTo>
                    <a:pt x="548284" y="3635743"/>
                  </a:lnTo>
                  <a:lnTo>
                    <a:pt x="572998" y="3595979"/>
                  </a:lnTo>
                  <a:lnTo>
                    <a:pt x="591426" y="3552456"/>
                  </a:lnTo>
                  <a:lnTo>
                    <a:pt x="602932" y="3505797"/>
                  </a:lnTo>
                  <a:lnTo>
                    <a:pt x="603021" y="3504768"/>
                  </a:lnTo>
                  <a:lnTo>
                    <a:pt x="606920" y="3456635"/>
                  </a:lnTo>
                  <a:close/>
                </a:path>
                <a:path extrusionOk="0" h="6915150" w="628650">
                  <a:moveTo>
                    <a:pt x="606920" y="1879803"/>
                  </a:moveTo>
                  <a:lnTo>
                    <a:pt x="605828" y="1854454"/>
                  </a:lnTo>
                  <a:lnTo>
                    <a:pt x="602627" y="1829689"/>
                  </a:lnTo>
                  <a:lnTo>
                    <a:pt x="597484" y="1805571"/>
                  </a:lnTo>
                  <a:lnTo>
                    <a:pt x="590499" y="1782191"/>
                  </a:lnTo>
                  <a:lnTo>
                    <a:pt x="541362" y="1831327"/>
                  </a:lnTo>
                  <a:lnTo>
                    <a:pt x="543471" y="1843163"/>
                  </a:lnTo>
                  <a:lnTo>
                    <a:pt x="544995" y="1855216"/>
                  </a:lnTo>
                  <a:lnTo>
                    <a:pt x="545909" y="1867433"/>
                  </a:lnTo>
                  <a:lnTo>
                    <a:pt x="545998" y="1870913"/>
                  </a:lnTo>
                  <a:lnTo>
                    <a:pt x="546227" y="1879803"/>
                  </a:lnTo>
                  <a:lnTo>
                    <a:pt x="541286" y="1928672"/>
                  </a:lnTo>
                  <a:lnTo>
                    <a:pt x="527113" y="1974202"/>
                  </a:lnTo>
                  <a:lnTo>
                    <a:pt x="504710" y="2015439"/>
                  </a:lnTo>
                  <a:lnTo>
                    <a:pt x="475030" y="2051380"/>
                  </a:lnTo>
                  <a:lnTo>
                    <a:pt x="439089" y="2081047"/>
                  </a:lnTo>
                  <a:lnTo>
                    <a:pt x="397852" y="2103462"/>
                  </a:lnTo>
                  <a:lnTo>
                    <a:pt x="352323" y="2117636"/>
                  </a:lnTo>
                  <a:lnTo>
                    <a:pt x="303453" y="2122576"/>
                  </a:lnTo>
                  <a:lnTo>
                    <a:pt x="254596" y="2117636"/>
                  </a:lnTo>
                  <a:lnTo>
                    <a:pt x="209054" y="2103462"/>
                  </a:lnTo>
                  <a:lnTo>
                    <a:pt x="167817" y="2081047"/>
                  </a:lnTo>
                  <a:lnTo>
                    <a:pt x="131876" y="2051380"/>
                  </a:lnTo>
                  <a:lnTo>
                    <a:pt x="102209" y="2015439"/>
                  </a:lnTo>
                  <a:lnTo>
                    <a:pt x="79794" y="1974202"/>
                  </a:lnTo>
                  <a:lnTo>
                    <a:pt x="65633" y="1928672"/>
                  </a:lnTo>
                  <a:lnTo>
                    <a:pt x="60693" y="1879803"/>
                  </a:lnTo>
                  <a:lnTo>
                    <a:pt x="65633" y="1830946"/>
                  </a:lnTo>
                  <a:lnTo>
                    <a:pt x="79794" y="1785404"/>
                  </a:lnTo>
                  <a:lnTo>
                    <a:pt x="102209" y="1744167"/>
                  </a:lnTo>
                  <a:lnTo>
                    <a:pt x="131876" y="1708226"/>
                  </a:lnTo>
                  <a:lnTo>
                    <a:pt x="167817" y="1678559"/>
                  </a:lnTo>
                  <a:lnTo>
                    <a:pt x="209054" y="1656143"/>
                  </a:lnTo>
                  <a:lnTo>
                    <a:pt x="254596" y="1641983"/>
                  </a:lnTo>
                  <a:lnTo>
                    <a:pt x="303453" y="1637030"/>
                  </a:lnTo>
                  <a:lnTo>
                    <a:pt x="339902" y="1639773"/>
                  </a:lnTo>
                  <a:lnTo>
                    <a:pt x="374675" y="1647736"/>
                  </a:lnTo>
                  <a:lnTo>
                    <a:pt x="407365" y="1660486"/>
                  </a:lnTo>
                  <a:lnTo>
                    <a:pt x="437578" y="1677631"/>
                  </a:lnTo>
                  <a:lnTo>
                    <a:pt x="478180" y="1637030"/>
                  </a:lnTo>
                  <a:lnTo>
                    <a:pt x="441502" y="1609864"/>
                  </a:lnTo>
                  <a:lnTo>
                    <a:pt x="398348" y="1591678"/>
                  </a:lnTo>
                  <a:lnTo>
                    <a:pt x="352145" y="1580286"/>
                  </a:lnTo>
                  <a:lnTo>
                    <a:pt x="303453" y="1576349"/>
                  </a:lnTo>
                  <a:lnTo>
                    <a:pt x="254736" y="1580286"/>
                  </a:lnTo>
                  <a:lnTo>
                    <a:pt x="254444" y="1580286"/>
                  </a:lnTo>
                  <a:lnTo>
                    <a:pt x="207645" y="1591843"/>
                  </a:lnTo>
                  <a:lnTo>
                    <a:pt x="164122" y="1610271"/>
                  </a:lnTo>
                  <a:lnTo>
                    <a:pt x="124358" y="1634972"/>
                  </a:lnTo>
                  <a:lnTo>
                    <a:pt x="88976" y="1665325"/>
                  </a:lnTo>
                  <a:lnTo>
                    <a:pt x="58623" y="1700695"/>
                  </a:lnTo>
                  <a:lnTo>
                    <a:pt x="33921" y="1740458"/>
                  </a:lnTo>
                  <a:lnTo>
                    <a:pt x="15494" y="1783994"/>
                  </a:lnTo>
                  <a:lnTo>
                    <a:pt x="3975" y="1830641"/>
                  </a:lnTo>
                  <a:lnTo>
                    <a:pt x="3924" y="1831327"/>
                  </a:lnTo>
                  <a:lnTo>
                    <a:pt x="0" y="1879803"/>
                  </a:lnTo>
                  <a:lnTo>
                    <a:pt x="3975" y="1928964"/>
                  </a:lnTo>
                  <a:lnTo>
                    <a:pt x="15494" y="1975612"/>
                  </a:lnTo>
                  <a:lnTo>
                    <a:pt x="33921" y="2019147"/>
                  </a:lnTo>
                  <a:lnTo>
                    <a:pt x="58623" y="2058911"/>
                  </a:lnTo>
                  <a:lnTo>
                    <a:pt x="88976" y="2094280"/>
                  </a:lnTo>
                  <a:lnTo>
                    <a:pt x="124358" y="2124633"/>
                  </a:lnTo>
                  <a:lnTo>
                    <a:pt x="164122" y="2149348"/>
                  </a:lnTo>
                  <a:lnTo>
                    <a:pt x="207645" y="2167763"/>
                  </a:lnTo>
                  <a:lnTo>
                    <a:pt x="254292" y="2179282"/>
                  </a:lnTo>
                  <a:lnTo>
                    <a:pt x="303453" y="2183269"/>
                  </a:lnTo>
                  <a:lnTo>
                    <a:pt x="352615" y="2179282"/>
                  </a:lnTo>
                  <a:lnTo>
                    <a:pt x="399275" y="2167763"/>
                  </a:lnTo>
                  <a:lnTo>
                    <a:pt x="442798" y="2149348"/>
                  </a:lnTo>
                  <a:lnTo>
                    <a:pt x="482561" y="2124633"/>
                  </a:lnTo>
                  <a:lnTo>
                    <a:pt x="517931" y="2094280"/>
                  </a:lnTo>
                  <a:lnTo>
                    <a:pt x="548284" y="2058911"/>
                  </a:lnTo>
                  <a:lnTo>
                    <a:pt x="572998" y="2019147"/>
                  </a:lnTo>
                  <a:lnTo>
                    <a:pt x="591426" y="1975612"/>
                  </a:lnTo>
                  <a:lnTo>
                    <a:pt x="602932" y="1928964"/>
                  </a:lnTo>
                  <a:lnTo>
                    <a:pt x="603021" y="1927936"/>
                  </a:lnTo>
                  <a:lnTo>
                    <a:pt x="606920" y="1879803"/>
                  </a:lnTo>
                  <a:close/>
                </a:path>
                <a:path extrusionOk="0" h="6915150" w="628650">
                  <a:moveTo>
                    <a:pt x="606920" y="303466"/>
                  </a:moveTo>
                  <a:lnTo>
                    <a:pt x="605828" y="278104"/>
                  </a:lnTo>
                  <a:lnTo>
                    <a:pt x="602627" y="253339"/>
                  </a:lnTo>
                  <a:lnTo>
                    <a:pt x="597484" y="229235"/>
                  </a:lnTo>
                  <a:lnTo>
                    <a:pt x="590499" y="205841"/>
                  </a:lnTo>
                  <a:lnTo>
                    <a:pt x="541362" y="254977"/>
                  </a:lnTo>
                  <a:lnTo>
                    <a:pt x="543471" y="266827"/>
                  </a:lnTo>
                  <a:lnTo>
                    <a:pt x="544995" y="278866"/>
                  </a:lnTo>
                  <a:lnTo>
                    <a:pt x="545909" y="291084"/>
                  </a:lnTo>
                  <a:lnTo>
                    <a:pt x="545998" y="294576"/>
                  </a:lnTo>
                  <a:lnTo>
                    <a:pt x="546227" y="303466"/>
                  </a:lnTo>
                  <a:lnTo>
                    <a:pt x="541286" y="352323"/>
                  </a:lnTo>
                  <a:lnTo>
                    <a:pt x="527113" y="397865"/>
                  </a:lnTo>
                  <a:lnTo>
                    <a:pt x="504710" y="439102"/>
                  </a:lnTo>
                  <a:lnTo>
                    <a:pt x="475030" y="475043"/>
                  </a:lnTo>
                  <a:lnTo>
                    <a:pt x="439089" y="504710"/>
                  </a:lnTo>
                  <a:lnTo>
                    <a:pt x="397852" y="527126"/>
                  </a:lnTo>
                  <a:lnTo>
                    <a:pt x="352323" y="541286"/>
                  </a:lnTo>
                  <a:lnTo>
                    <a:pt x="303453" y="546227"/>
                  </a:lnTo>
                  <a:lnTo>
                    <a:pt x="254596" y="541286"/>
                  </a:lnTo>
                  <a:lnTo>
                    <a:pt x="209054" y="527126"/>
                  </a:lnTo>
                  <a:lnTo>
                    <a:pt x="167817" y="504710"/>
                  </a:lnTo>
                  <a:lnTo>
                    <a:pt x="131876" y="475043"/>
                  </a:lnTo>
                  <a:lnTo>
                    <a:pt x="102209" y="439102"/>
                  </a:lnTo>
                  <a:lnTo>
                    <a:pt x="79794" y="397865"/>
                  </a:lnTo>
                  <a:lnTo>
                    <a:pt x="65633" y="352323"/>
                  </a:lnTo>
                  <a:lnTo>
                    <a:pt x="60693" y="303466"/>
                  </a:lnTo>
                  <a:lnTo>
                    <a:pt x="65633" y="254596"/>
                  </a:lnTo>
                  <a:lnTo>
                    <a:pt x="79794" y="209054"/>
                  </a:lnTo>
                  <a:lnTo>
                    <a:pt x="102209" y="167830"/>
                  </a:lnTo>
                  <a:lnTo>
                    <a:pt x="131876" y="131876"/>
                  </a:lnTo>
                  <a:lnTo>
                    <a:pt x="167817" y="102209"/>
                  </a:lnTo>
                  <a:lnTo>
                    <a:pt x="209054" y="79806"/>
                  </a:lnTo>
                  <a:lnTo>
                    <a:pt x="254596" y="65633"/>
                  </a:lnTo>
                  <a:lnTo>
                    <a:pt x="303453" y="60693"/>
                  </a:lnTo>
                  <a:lnTo>
                    <a:pt x="339902" y="63436"/>
                  </a:lnTo>
                  <a:lnTo>
                    <a:pt x="374675" y="71386"/>
                  </a:lnTo>
                  <a:lnTo>
                    <a:pt x="407365" y="84150"/>
                  </a:lnTo>
                  <a:lnTo>
                    <a:pt x="437578" y="101295"/>
                  </a:lnTo>
                  <a:lnTo>
                    <a:pt x="478180" y="60693"/>
                  </a:lnTo>
                  <a:lnTo>
                    <a:pt x="441502" y="33528"/>
                  </a:lnTo>
                  <a:lnTo>
                    <a:pt x="398348" y="15341"/>
                  </a:lnTo>
                  <a:lnTo>
                    <a:pt x="352145" y="3949"/>
                  </a:lnTo>
                  <a:lnTo>
                    <a:pt x="303453" y="0"/>
                  </a:lnTo>
                  <a:lnTo>
                    <a:pt x="254736" y="3949"/>
                  </a:lnTo>
                  <a:lnTo>
                    <a:pt x="254444" y="3949"/>
                  </a:lnTo>
                  <a:lnTo>
                    <a:pt x="207645" y="15494"/>
                  </a:lnTo>
                  <a:lnTo>
                    <a:pt x="164122" y="33921"/>
                  </a:lnTo>
                  <a:lnTo>
                    <a:pt x="124358" y="58623"/>
                  </a:lnTo>
                  <a:lnTo>
                    <a:pt x="88976" y="88988"/>
                  </a:lnTo>
                  <a:lnTo>
                    <a:pt x="58623" y="124358"/>
                  </a:lnTo>
                  <a:lnTo>
                    <a:pt x="33921" y="164122"/>
                  </a:lnTo>
                  <a:lnTo>
                    <a:pt x="15494" y="207645"/>
                  </a:lnTo>
                  <a:lnTo>
                    <a:pt x="3975" y="254304"/>
                  </a:lnTo>
                  <a:lnTo>
                    <a:pt x="3924" y="254977"/>
                  </a:lnTo>
                  <a:lnTo>
                    <a:pt x="0" y="303466"/>
                  </a:lnTo>
                  <a:lnTo>
                    <a:pt x="3975" y="352615"/>
                  </a:lnTo>
                  <a:lnTo>
                    <a:pt x="15494" y="399275"/>
                  </a:lnTo>
                  <a:lnTo>
                    <a:pt x="33921" y="442798"/>
                  </a:lnTo>
                  <a:lnTo>
                    <a:pt x="58623" y="482561"/>
                  </a:lnTo>
                  <a:lnTo>
                    <a:pt x="88976" y="517944"/>
                  </a:lnTo>
                  <a:lnTo>
                    <a:pt x="124358" y="548297"/>
                  </a:lnTo>
                  <a:lnTo>
                    <a:pt x="164122" y="572998"/>
                  </a:lnTo>
                  <a:lnTo>
                    <a:pt x="207645" y="591426"/>
                  </a:lnTo>
                  <a:lnTo>
                    <a:pt x="254292" y="602945"/>
                  </a:lnTo>
                  <a:lnTo>
                    <a:pt x="303453" y="606920"/>
                  </a:lnTo>
                  <a:lnTo>
                    <a:pt x="352615" y="602945"/>
                  </a:lnTo>
                  <a:lnTo>
                    <a:pt x="399275" y="591426"/>
                  </a:lnTo>
                  <a:lnTo>
                    <a:pt x="442798" y="572998"/>
                  </a:lnTo>
                  <a:lnTo>
                    <a:pt x="482561" y="548297"/>
                  </a:lnTo>
                  <a:lnTo>
                    <a:pt x="484962" y="546227"/>
                  </a:lnTo>
                  <a:lnTo>
                    <a:pt x="517931" y="517944"/>
                  </a:lnTo>
                  <a:lnTo>
                    <a:pt x="548284" y="482561"/>
                  </a:lnTo>
                  <a:lnTo>
                    <a:pt x="572998" y="442798"/>
                  </a:lnTo>
                  <a:lnTo>
                    <a:pt x="591426" y="399275"/>
                  </a:lnTo>
                  <a:lnTo>
                    <a:pt x="602932" y="352615"/>
                  </a:lnTo>
                  <a:lnTo>
                    <a:pt x="603021" y="351586"/>
                  </a:lnTo>
                  <a:lnTo>
                    <a:pt x="606920" y="303466"/>
                  </a:lnTo>
                  <a:close/>
                </a:path>
                <a:path extrusionOk="0" h="6915150" w="628650">
                  <a:moveTo>
                    <a:pt x="628370" y="6390284"/>
                  </a:moveTo>
                  <a:lnTo>
                    <a:pt x="585457" y="6347371"/>
                  </a:lnTo>
                  <a:lnTo>
                    <a:pt x="273113" y="6659715"/>
                  </a:lnTo>
                  <a:lnTo>
                    <a:pt x="173177" y="6559791"/>
                  </a:lnTo>
                  <a:lnTo>
                    <a:pt x="130263" y="6602704"/>
                  </a:lnTo>
                  <a:lnTo>
                    <a:pt x="273113" y="6745541"/>
                  </a:lnTo>
                  <a:lnTo>
                    <a:pt x="358927" y="6659715"/>
                  </a:lnTo>
                  <a:lnTo>
                    <a:pt x="628370" y="6390284"/>
                  </a:lnTo>
                  <a:close/>
                </a:path>
                <a:path extrusionOk="0" h="6915150" w="628650">
                  <a:moveTo>
                    <a:pt x="628370" y="4812157"/>
                  </a:moveTo>
                  <a:lnTo>
                    <a:pt x="585457" y="4769243"/>
                  </a:lnTo>
                  <a:lnTo>
                    <a:pt x="273113" y="5081600"/>
                  </a:lnTo>
                  <a:lnTo>
                    <a:pt x="173177" y="4981676"/>
                  </a:lnTo>
                  <a:lnTo>
                    <a:pt x="130263" y="5024577"/>
                  </a:lnTo>
                  <a:lnTo>
                    <a:pt x="273113" y="5167427"/>
                  </a:lnTo>
                  <a:lnTo>
                    <a:pt x="358927" y="5081600"/>
                  </a:lnTo>
                  <a:lnTo>
                    <a:pt x="628370" y="4812157"/>
                  </a:lnTo>
                  <a:close/>
                </a:path>
                <a:path extrusionOk="0" h="6915150" w="628650">
                  <a:moveTo>
                    <a:pt x="628370" y="3235325"/>
                  </a:moveTo>
                  <a:lnTo>
                    <a:pt x="585457" y="3192411"/>
                  </a:lnTo>
                  <a:lnTo>
                    <a:pt x="273113" y="3504768"/>
                  </a:lnTo>
                  <a:lnTo>
                    <a:pt x="173177" y="3404832"/>
                  </a:lnTo>
                  <a:lnTo>
                    <a:pt x="130263" y="3447745"/>
                  </a:lnTo>
                  <a:lnTo>
                    <a:pt x="273113" y="3590582"/>
                  </a:lnTo>
                  <a:lnTo>
                    <a:pt x="358927" y="3504768"/>
                  </a:lnTo>
                  <a:lnTo>
                    <a:pt x="628370" y="3235325"/>
                  </a:lnTo>
                  <a:close/>
                </a:path>
                <a:path extrusionOk="0" h="6915150" w="628650">
                  <a:moveTo>
                    <a:pt x="628370" y="1658493"/>
                  </a:moveTo>
                  <a:lnTo>
                    <a:pt x="585457" y="1615579"/>
                  </a:lnTo>
                  <a:lnTo>
                    <a:pt x="273113" y="1927936"/>
                  </a:lnTo>
                  <a:lnTo>
                    <a:pt x="173177" y="1827999"/>
                  </a:lnTo>
                  <a:lnTo>
                    <a:pt x="130263" y="1870913"/>
                  </a:lnTo>
                  <a:lnTo>
                    <a:pt x="273113" y="2013750"/>
                  </a:lnTo>
                  <a:lnTo>
                    <a:pt x="358927" y="1927936"/>
                  </a:lnTo>
                  <a:lnTo>
                    <a:pt x="628370" y="1658493"/>
                  </a:lnTo>
                  <a:close/>
                </a:path>
                <a:path extrusionOk="0" h="6915150" w="628650">
                  <a:moveTo>
                    <a:pt x="628370" y="82143"/>
                  </a:moveTo>
                  <a:lnTo>
                    <a:pt x="585457" y="39243"/>
                  </a:lnTo>
                  <a:lnTo>
                    <a:pt x="273113" y="351586"/>
                  </a:lnTo>
                  <a:lnTo>
                    <a:pt x="173177" y="251663"/>
                  </a:lnTo>
                  <a:lnTo>
                    <a:pt x="130263" y="294576"/>
                  </a:lnTo>
                  <a:lnTo>
                    <a:pt x="273113" y="437413"/>
                  </a:lnTo>
                  <a:lnTo>
                    <a:pt x="358927" y="351586"/>
                  </a:lnTo>
                  <a:lnTo>
                    <a:pt x="628370" y="8214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469" name="Google Shape;469;p31"/>
          <p:cNvSpPr txBox="1"/>
          <p:nvPr>
            <p:ph type="title"/>
          </p:nvPr>
        </p:nvSpPr>
        <p:spPr>
          <a:xfrm>
            <a:off x="10666409" y="15202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None/>
            </a:pPr>
            <a:r>
              <a:rPr lang="en-US" sz="3350"/>
              <a:t>Handling Outlier</a:t>
            </a:r>
            <a:endParaRPr sz="3350"/>
          </a:p>
          <a:p>
            <a:pPr indent="0" lvl="0" marL="12700" marR="5080" rtl="0" algn="l">
              <a:lnSpc>
                <a:spcPct val="112100"/>
              </a:lnSpc>
              <a:spcBef>
                <a:spcPts val="434"/>
              </a:spcBef>
              <a:spcAft>
                <a:spcPts val="0"/>
              </a:spcAft>
              <a:buNone/>
            </a:pPr>
            <a:r>
              <a:t/>
            </a:r>
            <a:endParaRPr sz="1450">
              <a:latin typeface="Roboto"/>
              <a:ea typeface="Roboto"/>
              <a:cs typeface="Roboto"/>
              <a:sym typeface="Roboto"/>
            </a:endParaRPr>
          </a:p>
        </p:txBody>
      </p:sp>
      <p:sp>
        <p:nvSpPr>
          <p:cNvPr id="470" name="Google Shape;470;p31"/>
          <p:cNvSpPr txBox="1"/>
          <p:nvPr>
            <p:ph idx="2" type="body"/>
          </p:nvPr>
        </p:nvSpPr>
        <p:spPr>
          <a:xfrm>
            <a:off x="10657245" y="4142946"/>
            <a:ext cx="6523200" cy="1792500"/>
          </a:xfrm>
          <a:prstGeom prst="rect">
            <a:avLst/>
          </a:prstGeom>
          <a:noFill/>
          <a:ln>
            <a:noFill/>
          </a:ln>
        </p:spPr>
        <p:txBody>
          <a:bodyPr anchorCtr="0" anchor="t" bIns="0" lIns="0" spcFirstLastPara="1" rIns="0" wrap="square" tIns="209550">
            <a:spAutoFit/>
          </a:bodyPr>
          <a:lstStyle/>
          <a:p>
            <a:pPr indent="0" lvl="0" marL="30480" rtl="0" algn="l">
              <a:lnSpc>
                <a:spcPct val="100000"/>
              </a:lnSpc>
              <a:spcBef>
                <a:spcPts val="0"/>
              </a:spcBef>
              <a:spcAft>
                <a:spcPts val="0"/>
              </a:spcAft>
              <a:buNone/>
            </a:pPr>
            <a:r>
              <a:t/>
            </a:r>
            <a:endParaRPr/>
          </a:p>
          <a:p>
            <a:pPr indent="0" lvl="0" marL="30480" rtl="0" algn="l">
              <a:lnSpc>
                <a:spcPct val="100000"/>
              </a:lnSpc>
              <a:spcBef>
                <a:spcPts val="0"/>
              </a:spcBef>
              <a:spcAft>
                <a:spcPts val="0"/>
              </a:spcAft>
              <a:buNone/>
            </a:pPr>
            <a:r>
              <a:rPr lang="en-US"/>
              <a:t>Handling </a:t>
            </a:r>
            <a:r>
              <a:rPr lang="en-US"/>
              <a:t>Inconsistent Data</a:t>
            </a:r>
            <a:endParaRPr/>
          </a:p>
          <a:p>
            <a:pPr indent="0" lvl="0" marL="17780" rtl="0" algn="l">
              <a:lnSpc>
                <a:spcPct val="100000"/>
              </a:lnSpc>
              <a:spcBef>
                <a:spcPts val="370"/>
              </a:spcBef>
              <a:spcAft>
                <a:spcPts val="0"/>
              </a:spcAft>
              <a:buNone/>
            </a:pPr>
            <a:r>
              <a:t/>
            </a:r>
            <a:endParaRPr sz="1450">
              <a:latin typeface="Roboto"/>
              <a:ea typeface="Roboto"/>
              <a:cs typeface="Roboto"/>
              <a:sym typeface="Roboto"/>
            </a:endParaRPr>
          </a:p>
          <a:p>
            <a:pPr indent="0" lvl="0" marL="30480" marR="5080" rtl="0" algn="l">
              <a:lnSpc>
                <a:spcPct val="112100"/>
              </a:lnSpc>
              <a:spcBef>
                <a:spcPts val="434"/>
              </a:spcBef>
              <a:spcAft>
                <a:spcPts val="0"/>
              </a:spcAft>
              <a:buNone/>
            </a:pPr>
            <a:r>
              <a:t/>
            </a:r>
            <a:endParaRPr sz="1450">
              <a:latin typeface="Roboto"/>
              <a:ea typeface="Roboto"/>
              <a:cs typeface="Roboto"/>
              <a:sym typeface="Roboto"/>
            </a:endParaRPr>
          </a:p>
        </p:txBody>
      </p:sp>
      <p:sp>
        <p:nvSpPr>
          <p:cNvPr id="471" name="Google Shape;471;p31"/>
          <p:cNvSpPr txBox="1"/>
          <p:nvPr/>
        </p:nvSpPr>
        <p:spPr>
          <a:xfrm>
            <a:off x="1016000" y="4241228"/>
            <a:ext cx="6858000" cy="31098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Proses data preprocessing sangat penting dalam proyek data science, karena data mentah biasanya belum siap digunakan langsung untuk modeling. Melalui preprocessing, kita bisa membersihkan data dari error, mengatasi data yang hilang atau duplikat, serta mengelola outlier yang bisa mengganggu hasil model.</a:t>
            </a:r>
            <a:endParaRPr sz="2500">
              <a:latin typeface="Roboto"/>
              <a:ea typeface="Roboto"/>
              <a:cs typeface="Roboto"/>
              <a:sym typeface="Roboto"/>
            </a:endParaRPr>
          </a:p>
        </p:txBody>
      </p:sp>
      <p:sp>
        <p:nvSpPr>
          <p:cNvPr id="472" name="Google Shape;472;p31"/>
          <p:cNvSpPr txBox="1"/>
          <p:nvPr/>
        </p:nvSpPr>
        <p:spPr>
          <a:xfrm>
            <a:off x="1016000" y="1271750"/>
            <a:ext cx="7385400" cy="22212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Data </a:t>
            </a:r>
            <a:r>
              <a:rPr b="1" lang="en-US" sz="6650">
                <a:solidFill>
                  <a:srgbClr val="FFC700"/>
                </a:solidFill>
                <a:latin typeface="Tahoma"/>
                <a:ea typeface="Tahoma"/>
                <a:cs typeface="Tahoma"/>
                <a:sym typeface="Tahoma"/>
              </a:rPr>
              <a:t>Pre-Processing</a:t>
            </a:r>
            <a:endParaRPr b="1" sz="6650">
              <a:solidFill>
                <a:srgbClr val="FFC700"/>
              </a:solidFill>
              <a:latin typeface="Tahoma"/>
              <a:ea typeface="Tahoma"/>
              <a:cs typeface="Tahoma"/>
              <a:sym typeface="Tahoma"/>
            </a:endParaRPr>
          </a:p>
        </p:txBody>
      </p:sp>
      <p:grpSp>
        <p:nvGrpSpPr>
          <p:cNvPr id="473" name="Google Shape;473;p31"/>
          <p:cNvGrpSpPr/>
          <p:nvPr/>
        </p:nvGrpSpPr>
        <p:grpSpPr>
          <a:xfrm>
            <a:off x="0" y="9409229"/>
            <a:ext cx="18288197" cy="878204"/>
            <a:chOff x="0" y="9409229"/>
            <a:chExt cx="18288197" cy="878204"/>
          </a:xfrm>
        </p:grpSpPr>
        <p:sp>
          <p:nvSpPr>
            <p:cNvPr id="474" name="Google Shape;474;p31"/>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5" name="Google Shape;475;p3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6" name="Google Shape;476;p3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77" name="Google Shape;477;p3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78" name="Google Shape;478;p3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79" name="Google Shape;479;p3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0" name="Google Shape;480;p3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81" name="Google Shape;481;p3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482" name="Google Shape;482;p31"/>
          <p:cNvSpPr txBox="1"/>
          <p:nvPr>
            <p:ph type="title"/>
          </p:nvPr>
        </p:nvSpPr>
        <p:spPr>
          <a:xfrm>
            <a:off x="10666409" y="31367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None/>
            </a:pPr>
            <a:r>
              <a:rPr lang="en-US" sz="3350"/>
              <a:t>Handling duplicate</a:t>
            </a:r>
            <a:endParaRPr sz="3350"/>
          </a:p>
          <a:p>
            <a:pPr indent="0" lvl="0" marL="12700" marR="5080" rtl="0" algn="l">
              <a:lnSpc>
                <a:spcPct val="112100"/>
              </a:lnSpc>
              <a:spcBef>
                <a:spcPts val="434"/>
              </a:spcBef>
              <a:spcAft>
                <a:spcPts val="0"/>
              </a:spcAft>
              <a:buNone/>
            </a:pPr>
            <a:r>
              <a:t/>
            </a:r>
            <a:endParaRPr sz="1450">
              <a:latin typeface="Roboto"/>
              <a:ea typeface="Roboto"/>
              <a:cs typeface="Roboto"/>
              <a:sym typeface="Roboto"/>
            </a:endParaRPr>
          </a:p>
        </p:txBody>
      </p:sp>
      <p:sp>
        <p:nvSpPr>
          <p:cNvPr id="483" name="Google Shape;483;p31"/>
          <p:cNvSpPr txBox="1"/>
          <p:nvPr>
            <p:ph type="title"/>
          </p:nvPr>
        </p:nvSpPr>
        <p:spPr>
          <a:xfrm>
            <a:off x="10666409" y="7760548"/>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None/>
            </a:pPr>
            <a:r>
              <a:rPr lang="en-US" sz="3350"/>
              <a:t>Handling Imbalance Data</a:t>
            </a:r>
            <a:endParaRPr sz="3350"/>
          </a:p>
          <a:p>
            <a:pPr indent="0" lvl="0" marL="12700" marR="5080" rtl="0" algn="l">
              <a:lnSpc>
                <a:spcPct val="112100"/>
              </a:lnSpc>
              <a:spcBef>
                <a:spcPts val="434"/>
              </a:spcBef>
              <a:spcAft>
                <a:spcPts val="0"/>
              </a:spcAft>
              <a:buNone/>
            </a:pPr>
            <a:r>
              <a:t/>
            </a:r>
            <a:endParaRPr sz="1450">
              <a:latin typeface="Roboto"/>
              <a:ea typeface="Roboto"/>
              <a:cs typeface="Roboto"/>
              <a:sym typeface="Roboto"/>
            </a:endParaRPr>
          </a:p>
        </p:txBody>
      </p:sp>
      <p:sp>
        <p:nvSpPr>
          <p:cNvPr id="484" name="Google Shape;484;p31"/>
          <p:cNvSpPr txBox="1"/>
          <p:nvPr>
            <p:ph type="title"/>
          </p:nvPr>
        </p:nvSpPr>
        <p:spPr>
          <a:xfrm>
            <a:off x="10666409" y="6200486"/>
            <a:ext cx="6504900" cy="10062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None/>
            </a:pPr>
            <a:r>
              <a:rPr lang="en-US" sz="3350"/>
              <a:t>Encode</a:t>
            </a:r>
            <a:endParaRPr sz="3350"/>
          </a:p>
          <a:p>
            <a:pPr indent="0" lvl="0" marL="12700" marR="5080" rtl="0" algn="l">
              <a:lnSpc>
                <a:spcPct val="112100"/>
              </a:lnSpc>
              <a:spcBef>
                <a:spcPts val="434"/>
              </a:spcBef>
              <a:spcAft>
                <a:spcPts val="0"/>
              </a:spcAft>
              <a:buNone/>
            </a:pPr>
            <a:r>
              <a:t/>
            </a:r>
            <a:endParaRPr sz="145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4576064" y="6481747"/>
            <a:ext cx="4231500" cy="344400"/>
          </a:xfrm>
          <a:prstGeom prst="rect">
            <a:avLst/>
          </a:prstGeom>
          <a:noFill/>
          <a:ln>
            <a:noFill/>
          </a:ln>
        </p:spPr>
        <p:txBody>
          <a:bodyPr anchorCtr="0" anchor="t" bIns="0" lIns="0" spcFirstLastPara="1" rIns="0" wrap="square" tIns="66675">
            <a:spAutoFit/>
          </a:bodyPr>
          <a:lstStyle/>
          <a:p>
            <a:pPr indent="0" lvl="0" marL="127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Gill Sans"/>
              <a:ea typeface="Gill Sans"/>
              <a:cs typeface="Gill Sans"/>
              <a:sym typeface="Gill Sans"/>
            </a:endParaRPr>
          </a:p>
        </p:txBody>
      </p:sp>
      <p:grpSp>
        <p:nvGrpSpPr>
          <p:cNvPr id="94" name="Google Shape;94;p14"/>
          <p:cNvGrpSpPr/>
          <p:nvPr/>
        </p:nvGrpSpPr>
        <p:grpSpPr>
          <a:xfrm>
            <a:off x="0" y="0"/>
            <a:ext cx="5512181" cy="4495800"/>
            <a:chOff x="0" y="0"/>
            <a:chExt cx="5512181" cy="4495800"/>
          </a:xfrm>
        </p:grpSpPr>
        <p:sp>
          <p:nvSpPr>
            <p:cNvPr id="95" name="Google Shape;95;p14"/>
            <p:cNvSpPr/>
            <p:nvPr/>
          </p:nvSpPr>
          <p:spPr>
            <a:xfrm>
              <a:off x="0" y="0"/>
              <a:ext cx="4495800" cy="4495800"/>
            </a:xfrm>
            <a:custGeom>
              <a:rect b="b" l="l" r="r" t="t"/>
              <a:pathLst>
                <a:path extrusionOk="0" h="4495800" w="4495800">
                  <a:moveTo>
                    <a:pt x="4495508" y="0"/>
                  </a:moveTo>
                  <a:lnTo>
                    <a:pt x="3797693" y="0"/>
                  </a:lnTo>
                  <a:lnTo>
                    <a:pt x="0" y="3797706"/>
                  </a:lnTo>
                  <a:lnTo>
                    <a:pt x="0" y="4495520"/>
                  </a:lnTo>
                  <a:lnTo>
                    <a:pt x="4495508"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14"/>
            <p:cNvSpPr/>
            <p:nvPr/>
          </p:nvSpPr>
          <p:spPr>
            <a:xfrm>
              <a:off x="0" y="0"/>
              <a:ext cx="4180840" cy="4180840"/>
            </a:xfrm>
            <a:custGeom>
              <a:rect b="b" l="l" r="r" t="t"/>
              <a:pathLst>
                <a:path extrusionOk="0" h="4180840" w="4180840">
                  <a:moveTo>
                    <a:pt x="4180479" y="0"/>
                  </a:moveTo>
                  <a:lnTo>
                    <a:pt x="0" y="0"/>
                  </a:lnTo>
                  <a:lnTo>
                    <a:pt x="0" y="4180479"/>
                  </a:lnTo>
                  <a:lnTo>
                    <a:pt x="4180479"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 name="Google Shape;97;p14"/>
            <p:cNvSpPr/>
            <p:nvPr/>
          </p:nvSpPr>
          <p:spPr>
            <a:xfrm>
              <a:off x="0" y="0"/>
              <a:ext cx="2526665" cy="3258185"/>
            </a:xfrm>
            <a:custGeom>
              <a:rect b="b" l="l" r="r" t="t"/>
              <a:pathLst>
                <a:path extrusionOk="0" h="3258185" w="2526665">
                  <a:moveTo>
                    <a:pt x="2526563" y="0"/>
                  </a:moveTo>
                  <a:lnTo>
                    <a:pt x="1828774" y="0"/>
                  </a:lnTo>
                  <a:lnTo>
                    <a:pt x="1005103" y="823671"/>
                  </a:lnTo>
                  <a:lnTo>
                    <a:pt x="181432" y="0"/>
                  </a:lnTo>
                  <a:lnTo>
                    <a:pt x="0" y="0"/>
                  </a:lnTo>
                  <a:lnTo>
                    <a:pt x="0" y="407085"/>
                  </a:lnTo>
                  <a:lnTo>
                    <a:pt x="710831" y="1117942"/>
                  </a:lnTo>
                  <a:lnTo>
                    <a:pt x="0" y="1828774"/>
                  </a:lnTo>
                  <a:lnTo>
                    <a:pt x="0" y="1881124"/>
                  </a:lnTo>
                  <a:lnTo>
                    <a:pt x="322719" y="2203843"/>
                  </a:lnTo>
                  <a:lnTo>
                    <a:pt x="1059726" y="1466837"/>
                  </a:lnTo>
                  <a:lnTo>
                    <a:pt x="1131049" y="1538160"/>
                  </a:lnTo>
                  <a:lnTo>
                    <a:pt x="0" y="2669222"/>
                  </a:lnTo>
                  <a:lnTo>
                    <a:pt x="0" y="3257740"/>
                  </a:lnTo>
                  <a:lnTo>
                    <a:pt x="1572450" y="1685290"/>
                  </a:lnTo>
                  <a:lnTo>
                    <a:pt x="1602295" y="1647672"/>
                  </a:lnTo>
                  <a:lnTo>
                    <a:pt x="1622196" y="1605622"/>
                  </a:lnTo>
                  <a:lnTo>
                    <a:pt x="1632153" y="1560944"/>
                  </a:lnTo>
                  <a:lnTo>
                    <a:pt x="1632153" y="1515364"/>
                  </a:lnTo>
                  <a:lnTo>
                    <a:pt x="1622196" y="1470685"/>
                  </a:lnTo>
                  <a:lnTo>
                    <a:pt x="1602295" y="1428648"/>
                  </a:lnTo>
                  <a:lnTo>
                    <a:pt x="1572450" y="1391018"/>
                  </a:lnTo>
                  <a:lnTo>
                    <a:pt x="1353997" y="1172565"/>
                  </a:lnTo>
                  <a:lnTo>
                    <a:pt x="2526563"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 name="Google Shape;98;p14"/>
            <p:cNvSpPr/>
            <p:nvPr/>
          </p:nvSpPr>
          <p:spPr>
            <a:xfrm>
              <a:off x="0" y="0"/>
              <a:ext cx="2136140" cy="2008505"/>
            </a:xfrm>
            <a:custGeom>
              <a:rect b="b" l="l" r="r" t="t"/>
              <a:pathLst>
                <a:path extrusionOk="0" h="2008505" w="2136140">
                  <a:moveTo>
                    <a:pt x="2135613" y="0"/>
                  </a:moveTo>
                  <a:lnTo>
                    <a:pt x="0" y="0"/>
                  </a:lnTo>
                  <a:lnTo>
                    <a:pt x="0" y="1881104"/>
                  </a:lnTo>
                  <a:lnTo>
                    <a:pt x="127258" y="2008354"/>
                  </a:lnTo>
                  <a:lnTo>
                    <a:pt x="2135613"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14"/>
            <p:cNvSpPr/>
            <p:nvPr/>
          </p:nvSpPr>
          <p:spPr>
            <a:xfrm>
              <a:off x="258191" y="0"/>
              <a:ext cx="5253990" cy="2178685"/>
            </a:xfrm>
            <a:custGeom>
              <a:rect b="b" l="l" r="r" t="t"/>
              <a:pathLst>
                <a:path extrusionOk="0" h="2178685" w="5253990">
                  <a:moveTo>
                    <a:pt x="205206" y="819835"/>
                  </a:moveTo>
                  <a:lnTo>
                    <a:pt x="0" y="819835"/>
                  </a:lnTo>
                  <a:lnTo>
                    <a:pt x="0" y="1025042"/>
                  </a:lnTo>
                  <a:lnTo>
                    <a:pt x="205206" y="1025042"/>
                  </a:lnTo>
                  <a:lnTo>
                    <a:pt x="205206" y="819835"/>
                  </a:lnTo>
                  <a:close/>
                </a:path>
                <a:path extrusionOk="0" h="2178685" w="5253990">
                  <a:moveTo>
                    <a:pt x="410400" y="614629"/>
                  </a:moveTo>
                  <a:lnTo>
                    <a:pt x="205206" y="614629"/>
                  </a:lnTo>
                  <a:lnTo>
                    <a:pt x="205206" y="819835"/>
                  </a:lnTo>
                  <a:lnTo>
                    <a:pt x="410400" y="819835"/>
                  </a:lnTo>
                  <a:lnTo>
                    <a:pt x="410400" y="614629"/>
                  </a:lnTo>
                  <a:close/>
                </a:path>
                <a:path extrusionOk="0" h="2178685" w="5253990">
                  <a:moveTo>
                    <a:pt x="615607" y="409422"/>
                  </a:moveTo>
                  <a:lnTo>
                    <a:pt x="410400" y="409422"/>
                  </a:lnTo>
                  <a:lnTo>
                    <a:pt x="410400" y="614629"/>
                  </a:lnTo>
                  <a:lnTo>
                    <a:pt x="615607" y="614629"/>
                  </a:lnTo>
                  <a:lnTo>
                    <a:pt x="615607" y="409422"/>
                  </a:lnTo>
                  <a:close/>
                </a:path>
                <a:path extrusionOk="0" h="2178685" w="5253990">
                  <a:moveTo>
                    <a:pt x="820813" y="614629"/>
                  </a:moveTo>
                  <a:lnTo>
                    <a:pt x="615607" y="614629"/>
                  </a:lnTo>
                  <a:lnTo>
                    <a:pt x="615607" y="819835"/>
                  </a:lnTo>
                  <a:lnTo>
                    <a:pt x="820813" y="819835"/>
                  </a:lnTo>
                  <a:lnTo>
                    <a:pt x="820813" y="614629"/>
                  </a:lnTo>
                  <a:close/>
                </a:path>
                <a:path extrusionOk="0" h="2178685" w="5253990">
                  <a:moveTo>
                    <a:pt x="1436446" y="819835"/>
                  </a:moveTo>
                  <a:lnTo>
                    <a:pt x="1231239" y="819835"/>
                  </a:lnTo>
                  <a:lnTo>
                    <a:pt x="1231239" y="1025042"/>
                  </a:lnTo>
                  <a:lnTo>
                    <a:pt x="1436446" y="1025042"/>
                  </a:lnTo>
                  <a:lnTo>
                    <a:pt x="1436446" y="819835"/>
                  </a:lnTo>
                  <a:close/>
                </a:path>
                <a:path extrusionOk="0" h="2178685" w="5253990">
                  <a:moveTo>
                    <a:pt x="5253888" y="0"/>
                  </a:moveTo>
                  <a:lnTo>
                    <a:pt x="4665370" y="0"/>
                  </a:lnTo>
                  <a:lnTo>
                    <a:pt x="2987878" y="1677504"/>
                  </a:lnTo>
                  <a:lnTo>
                    <a:pt x="1310373" y="0"/>
                  </a:lnTo>
                  <a:lnTo>
                    <a:pt x="721855" y="0"/>
                  </a:lnTo>
                  <a:lnTo>
                    <a:pt x="2840748" y="2118906"/>
                  </a:lnTo>
                  <a:lnTo>
                    <a:pt x="2878366" y="2148751"/>
                  </a:lnTo>
                  <a:lnTo>
                    <a:pt x="2920403" y="2168652"/>
                  </a:lnTo>
                  <a:lnTo>
                    <a:pt x="2965094" y="2178608"/>
                  </a:lnTo>
                  <a:lnTo>
                    <a:pt x="3010662" y="2178608"/>
                  </a:lnTo>
                  <a:lnTo>
                    <a:pt x="3055340" y="2168652"/>
                  </a:lnTo>
                  <a:lnTo>
                    <a:pt x="3097377" y="2148751"/>
                  </a:lnTo>
                  <a:lnTo>
                    <a:pt x="3134995" y="2118906"/>
                  </a:lnTo>
                  <a:lnTo>
                    <a:pt x="3576396" y="1677504"/>
                  </a:lnTo>
                  <a:lnTo>
                    <a:pt x="5253888"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0" name="Google Shape;100;p14"/>
          <p:cNvGrpSpPr/>
          <p:nvPr/>
        </p:nvGrpSpPr>
        <p:grpSpPr>
          <a:xfrm>
            <a:off x="12779439" y="0"/>
            <a:ext cx="5509019" cy="4491990"/>
            <a:chOff x="12779439" y="0"/>
            <a:chExt cx="5509019" cy="4491990"/>
          </a:xfrm>
        </p:grpSpPr>
        <p:sp>
          <p:nvSpPr>
            <p:cNvPr id="101" name="Google Shape;101;p14"/>
            <p:cNvSpPr/>
            <p:nvPr/>
          </p:nvSpPr>
          <p:spPr>
            <a:xfrm>
              <a:off x="13796023" y="0"/>
              <a:ext cx="4491990" cy="4491990"/>
            </a:xfrm>
            <a:custGeom>
              <a:rect b="b" l="l" r="r" t="t"/>
              <a:pathLst>
                <a:path extrusionOk="0" h="4491990" w="4491990">
                  <a:moveTo>
                    <a:pt x="4491977" y="3794175"/>
                  </a:moveTo>
                  <a:lnTo>
                    <a:pt x="697801" y="0"/>
                  </a:lnTo>
                  <a:lnTo>
                    <a:pt x="0" y="0"/>
                  </a:lnTo>
                  <a:lnTo>
                    <a:pt x="4491977" y="4491990"/>
                  </a:lnTo>
                  <a:lnTo>
                    <a:pt x="4491977" y="3794175"/>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 name="Google Shape;102;p14"/>
            <p:cNvSpPr/>
            <p:nvPr/>
          </p:nvSpPr>
          <p:spPr>
            <a:xfrm>
              <a:off x="14111061" y="0"/>
              <a:ext cx="4177030" cy="4177029"/>
            </a:xfrm>
            <a:custGeom>
              <a:rect b="b" l="l" r="r" t="t"/>
              <a:pathLst>
                <a:path extrusionOk="0" h="4177029" w="4177030">
                  <a:moveTo>
                    <a:pt x="0" y="0"/>
                  </a:moveTo>
                  <a:lnTo>
                    <a:pt x="4176939" y="0"/>
                  </a:lnTo>
                  <a:lnTo>
                    <a:pt x="4176939" y="4176939"/>
                  </a:lnTo>
                  <a:lnTo>
                    <a:pt x="0" y="0"/>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14"/>
            <p:cNvSpPr/>
            <p:nvPr/>
          </p:nvSpPr>
          <p:spPr>
            <a:xfrm>
              <a:off x="15764968" y="0"/>
              <a:ext cx="2523490" cy="3254375"/>
            </a:xfrm>
            <a:custGeom>
              <a:rect b="b" l="l" r="r" t="t"/>
              <a:pathLst>
                <a:path extrusionOk="0" h="3254375" w="2523490">
                  <a:moveTo>
                    <a:pt x="2523032" y="0"/>
                  </a:moveTo>
                  <a:lnTo>
                    <a:pt x="2345131" y="0"/>
                  </a:lnTo>
                  <a:lnTo>
                    <a:pt x="1521460" y="823671"/>
                  </a:lnTo>
                  <a:lnTo>
                    <a:pt x="697788" y="0"/>
                  </a:lnTo>
                  <a:lnTo>
                    <a:pt x="0" y="0"/>
                  </a:lnTo>
                  <a:lnTo>
                    <a:pt x="1172565" y="1172565"/>
                  </a:lnTo>
                  <a:lnTo>
                    <a:pt x="954112" y="1391018"/>
                  </a:lnTo>
                  <a:lnTo>
                    <a:pt x="924267" y="1428648"/>
                  </a:lnTo>
                  <a:lnTo>
                    <a:pt x="904367" y="1470685"/>
                  </a:lnTo>
                  <a:lnTo>
                    <a:pt x="894410" y="1515364"/>
                  </a:lnTo>
                  <a:lnTo>
                    <a:pt x="894410" y="1560944"/>
                  </a:lnTo>
                  <a:lnTo>
                    <a:pt x="904367" y="1605622"/>
                  </a:lnTo>
                  <a:lnTo>
                    <a:pt x="924267" y="1647672"/>
                  </a:lnTo>
                  <a:lnTo>
                    <a:pt x="954112" y="1685290"/>
                  </a:lnTo>
                  <a:lnTo>
                    <a:pt x="2523032" y="3254197"/>
                  </a:lnTo>
                  <a:lnTo>
                    <a:pt x="2523032" y="2665679"/>
                  </a:lnTo>
                  <a:lnTo>
                    <a:pt x="1395514" y="1538160"/>
                  </a:lnTo>
                  <a:lnTo>
                    <a:pt x="1466824" y="1466837"/>
                  </a:lnTo>
                  <a:lnTo>
                    <a:pt x="2203843" y="2203843"/>
                  </a:lnTo>
                  <a:lnTo>
                    <a:pt x="2523032" y="1884667"/>
                  </a:lnTo>
                  <a:lnTo>
                    <a:pt x="2523032" y="1825244"/>
                  </a:lnTo>
                  <a:lnTo>
                    <a:pt x="1815719" y="1117942"/>
                  </a:lnTo>
                  <a:lnTo>
                    <a:pt x="2523032" y="410629"/>
                  </a:lnTo>
                  <a:lnTo>
                    <a:pt x="2523032" y="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 name="Google Shape;104;p14"/>
            <p:cNvSpPr/>
            <p:nvPr/>
          </p:nvSpPr>
          <p:spPr>
            <a:xfrm>
              <a:off x="16155927" y="0"/>
              <a:ext cx="2132330" cy="2008505"/>
            </a:xfrm>
            <a:custGeom>
              <a:rect b="b" l="l" r="r" t="t"/>
              <a:pathLst>
                <a:path extrusionOk="0" h="2008505" w="2132330">
                  <a:moveTo>
                    <a:pt x="0" y="0"/>
                  </a:moveTo>
                  <a:lnTo>
                    <a:pt x="2132073" y="0"/>
                  </a:lnTo>
                  <a:lnTo>
                    <a:pt x="2132073" y="1884644"/>
                  </a:lnTo>
                  <a:lnTo>
                    <a:pt x="2008354" y="2008354"/>
                  </a:lnTo>
                  <a:lnTo>
                    <a:pt x="0" y="0"/>
                  </a:lnTo>
                  <a:close/>
                </a:path>
              </a:pathLst>
            </a:custGeom>
            <a:solidFill>
              <a:srgbClr val="4949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 name="Google Shape;105;p14"/>
            <p:cNvSpPr/>
            <p:nvPr/>
          </p:nvSpPr>
          <p:spPr>
            <a:xfrm>
              <a:off x="12779439" y="0"/>
              <a:ext cx="5253990" cy="2178685"/>
            </a:xfrm>
            <a:custGeom>
              <a:rect b="b" l="l" r="r" t="t"/>
              <a:pathLst>
                <a:path extrusionOk="0" h="2178685" w="5253990">
                  <a:moveTo>
                    <a:pt x="4022648" y="819835"/>
                  </a:moveTo>
                  <a:lnTo>
                    <a:pt x="3817455" y="819835"/>
                  </a:lnTo>
                  <a:lnTo>
                    <a:pt x="3817455" y="1025042"/>
                  </a:lnTo>
                  <a:lnTo>
                    <a:pt x="4022648" y="1025042"/>
                  </a:lnTo>
                  <a:lnTo>
                    <a:pt x="4022648" y="819835"/>
                  </a:lnTo>
                  <a:close/>
                </a:path>
                <a:path extrusionOk="0" h="2178685" w="5253990">
                  <a:moveTo>
                    <a:pt x="4532046" y="0"/>
                  </a:moveTo>
                  <a:lnTo>
                    <a:pt x="3943527" y="0"/>
                  </a:lnTo>
                  <a:lnTo>
                    <a:pt x="2266023" y="1677504"/>
                  </a:lnTo>
                  <a:lnTo>
                    <a:pt x="588518" y="0"/>
                  </a:lnTo>
                  <a:lnTo>
                    <a:pt x="0" y="0"/>
                  </a:lnTo>
                  <a:lnTo>
                    <a:pt x="1677504" y="1677504"/>
                  </a:lnTo>
                  <a:lnTo>
                    <a:pt x="2118893" y="2118906"/>
                  </a:lnTo>
                  <a:lnTo>
                    <a:pt x="2156510" y="2148751"/>
                  </a:lnTo>
                  <a:lnTo>
                    <a:pt x="2198547" y="2168652"/>
                  </a:lnTo>
                  <a:lnTo>
                    <a:pt x="2243239" y="2178608"/>
                  </a:lnTo>
                  <a:lnTo>
                    <a:pt x="2288806" y="2178608"/>
                  </a:lnTo>
                  <a:lnTo>
                    <a:pt x="2333498" y="2168652"/>
                  </a:lnTo>
                  <a:lnTo>
                    <a:pt x="2375535" y="2148751"/>
                  </a:lnTo>
                  <a:lnTo>
                    <a:pt x="2413152" y="2118906"/>
                  </a:lnTo>
                  <a:lnTo>
                    <a:pt x="4532046" y="0"/>
                  </a:lnTo>
                  <a:close/>
                </a:path>
                <a:path extrusionOk="0" h="2178685" w="5253990">
                  <a:moveTo>
                    <a:pt x="4638281" y="614629"/>
                  </a:moveTo>
                  <a:lnTo>
                    <a:pt x="4433087" y="614629"/>
                  </a:lnTo>
                  <a:lnTo>
                    <a:pt x="4433087" y="819835"/>
                  </a:lnTo>
                  <a:lnTo>
                    <a:pt x="4638281" y="819835"/>
                  </a:lnTo>
                  <a:lnTo>
                    <a:pt x="4638281" y="614629"/>
                  </a:lnTo>
                  <a:close/>
                </a:path>
                <a:path extrusionOk="0" h="2178685" w="5253990">
                  <a:moveTo>
                    <a:pt x="4843488" y="409422"/>
                  </a:moveTo>
                  <a:lnTo>
                    <a:pt x="4638281" y="409422"/>
                  </a:lnTo>
                  <a:lnTo>
                    <a:pt x="4638281" y="614629"/>
                  </a:lnTo>
                  <a:lnTo>
                    <a:pt x="4843488" y="614629"/>
                  </a:lnTo>
                  <a:lnTo>
                    <a:pt x="4843488" y="409422"/>
                  </a:lnTo>
                  <a:close/>
                </a:path>
                <a:path extrusionOk="0" h="2178685" w="5253990">
                  <a:moveTo>
                    <a:pt x="5048694" y="614629"/>
                  </a:moveTo>
                  <a:lnTo>
                    <a:pt x="4843488" y="614629"/>
                  </a:lnTo>
                  <a:lnTo>
                    <a:pt x="4843488" y="819835"/>
                  </a:lnTo>
                  <a:lnTo>
                    <a:pt x="5048694" y="819835"/>
                  </a:lnTo>
                  <a:lnTo>
                    <a:pt x="5048694" y="614629"/>
                  </a:lnTo>
                  <a:close/>
                </a:path>
                <a:path extrusionOk="0" h="2178685" w="5253990">
                  <a:moveTo>
                    <a:pt x="5253901" y="819835"/>
                  </a:moveTo>
                  <a:lnTo>
                    <a:pt x="5048694" y="819835"/>
                  </a:lnTo>
                  <a:lnTo>
                    <a:pt x="5048694" y="1025042"/>
                  </a:lnTo>
                  <a:lnTo>
                    <a:pt x="5253901" y="1025042"/>
                  </a:lnTo>
                  <a:lnTo>
                    <a:pt x="5253901" y="819835"/>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6" name="Google Shape;106;p14"/>
          <p:cNvGrpSpPr/>
          <p:nvPr/>
        </p:nvGrpSpPr>
        <p:grpSpPr>
          <a:xfrm>
            <a:off x="0" y="9409239"/>
            <a:ext cx="18288211" cy="878204"/>
            <a:chOff x="0" y="9409239"/>
            <a:chExt cx="18288211" cy="878204"/>
          </a:xfrm>
        </p:grpSpPr>
        <p:sp>
          <p:nvSpPr>
            <p:cNvPr id="107" name="Google Shape;107;p14"/>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14"/>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14"/>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0" name="Google Shape;110;p14"/>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111" name="Google Shape;111;p14"/>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112" name="Google Shape;112;p14"/>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3" name="Google Shape;113;p14"/>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114" name="Google Shape;114;p14"/>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115" name="Google Shape;115;p14"/>
          <p:cNvSpPr txBox="1"/>
          <p:nvPr>
            <p:ph type="title"/>
          </p:nvPr>
        </p:nvSpPr>
        <p:spPr>
          <a:xfrm>
            <a:off x="4767424" y="1197219"/>
            <a:ext cx="8497500" cy="1108800"/>
          </a:xfrm>
          <a:prstGeom prst="rect">
            <a:avLst/>
          </a:prstGeom>
          <a:noFill/>
          <a:ln>
            <a:noFill/>
          </a:ln>
        </p:spPr>
        <p:txBody>
          <a:bodyPr anchorCtr="0" anchor="t" bIns="0" lIns="0" spcFirstLastPara="1" rIns="0" wrap="square" tIns="160650">
            <a:spAutoFit/>
          </a:bodyPr>
          <a:lstStyle/>
          <a:p>
            <a:pPr indent="-883917" lvl="0" marL="895985" marR="5080" rtl="0" algn="l">
              <a:lnSpc>
                <a:spcPct val="101300"/>
              </a:lnSpc>
              <a:spcBef>
                <a:spcPts val="0"/>
              </a:spcBef>
              <a:spcAft>
                <a:spcPts val="0"/>
              </a:spcAft>
              <a:buSzPts val="1400"/>
              <a:buNone/>
            </a:pPr>
            <a:r>
              <a:rPr lang="en-US" sz="6150"/>
              <a:t>Anggota Kelompok:</a:t>
            </a:r>
            <a:endParaRPr sz="6150"/>
          </a:p>
        </p:txBody>
      </p:sp>
      <p:grpSp>
        <p:nvGrpSpPr>
          <p:cNvPr id="116" name="Google Shape;116;p14"/>
          <p:cNvGrpSpPr/>
          <p:nvPr/>
        </p:nvGrpSpPr>
        <p:grpSpPr>
          <a:xfrm>
            <a:off x="1268230" y="3510764"/>
            <a:ext cx="2694940" cy="2694940"/>
            <a:chOff x="2417405" y="3232739"/>
            <a:chExt cx="2694940" cy="2694940"/>
          </a:xfrm>
        </p:grpSpPr>
        <p:sp>
          <p:nvSpPr>
            <p:cNvPr id="117" name="Google Shape;117;p14"/>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 name="Google Shape;118;p14"/>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19" name="Google Shape;119;p14"/>
          <p:cNvGrpSpPr/>
          <p:nvPr/>
        </p:nvGrpSpPr>
        <p:grpSpPr>
          <a:xfrm>
            <a:off x="5700343" y="3510764"/>
            <a:ext cx="2694940" cy="2694940"/>
            <a:chOff x="2417405" y="3232739"/>
            <a:chExt cx="2694940" cy="2694940"/>
          </a:xfrm>
        </p:grpSpPr>
        <p:sp>
          <p:nvSpPr>
            <p:cNvPr id="120" name="Google Shape;120;p14"/>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14"/>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2" name="Google Shape;122;p14"/>
          <p:cNvGrpSpPr/>
          <p:nvPr/>
        </p:nvGrpSpPr>
        <p:grpSpPr>
          <a:xfrm>
            <a:off x="9981630" y="3510764"/>
            <a:ext cx="2694940" cy="2694940"/>
            <a:chOff x="2417405" y="3232739"/>
            <a:chExt cx="2694940" cy="2694940"/>
          </a:xfrm>
        </p:grpSpPr>
        <p:sp>
          <p:nvSpPr>
            <p:cNvPr id="123" name="Google Shape;123;p14"/>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 name="Google Shape;124;p14"/>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25" name="Google Shape;125;p14"/>
          <p:cNvGrpSpPr/>
          <p:nvPr/>
        </p:nvGrpSpPr>
        <p:grpSpPr>
          <a:xfrm>
            <a:off x="13958117" y="3510764"/>
            <a:ext cx="2694940" cy="2694940"/>
            <a:chOff x="2417405" y="3232739"/>
            <a:chExt cx="2694940" cy="2694940"/>
          </a:xfrm>
        </p:grpSpPr>
        <p:sp>
          <p:nvSpPr>
            <p:cNvPr id="126" name="Google Shape;126;p14"/>
            <p:cNvSpPr/>
            <p:nvPr/>
          </p:nvSpPr>
          <p:spPr>
            <a:xfrm>
              <a:off x="2417405" y="3232739"/>
              <a:ext cx="2694940" cy="2694940"/>
            </a:xfrm>
            <a:custGeom>
              <a:rect b="b" l="l" r="r" t="t"/>
              <a:pathLst>
                <a:path extrusionOk="0" h="2694940" w="2694940">
                  <a:moveTo>
                    <a:pt x="1347209" y="2694432"/>
                  </a:moveTo>
                  <a:lnTo>
                    <a:pt x="1298890" y="2693581"/>
                  </a:lnTo>
                  <a:lnTo>
                    <a:pt x="1250998" y="2691049"/>
                  </a:lnTo>
                  <a:lnTo>
                    <a:pt x="1203562" y="2686863"/>
                  </a:lnTo>
                  <a:lnTo>
                    <a:pt x="1156612" y="2681053"/>
                  </a:lnTo>
                  <a:lnTo>
                    <a:pt x="1110175" y="2673646"/>
                  </a:lnTo>
                  <a:lnTo>
                    <a:pt x="1064280" y="2664672"/>
                  </a:lnTo>
                  <a:lnTo>
                    <a:pt x="1018955" y="2654158"/>
                  </a:lnTo>
                  <a:lnTo>
                    <a:pt x="974229" y="2642133"/>
                  </a:lnTo>
                  <a:lnTo>
                    <a:pt x="930131" y="2628626"/>
                  </a:lnTo>
                  <a:lnTo>
                    <a:pt x="886688" y="2613666"/>
                  </a:lnTo>
                  <a:lnTo>
                    <a:pt x="843930" y="2597279"/>
                  </a:lnTo>
                  <a:lnTo>
                    <a:pt x="801885" y="2579496"/>
                  </a:lnTo>
                  <a:lnTo>
                    <a:pt x="760581" y="2560345"/>
                  </a:lnTo>
                  <a:lnTo>
                    <a:pt x="720047" y="2539854"/>
                  </a:lnTo>
                  <a:lnTo>
                    <a:pt x="680312" y="2518051"/>
                  </a:lnTo>
                  <a:lnTo>
                    <a:pt x="641403" y="2494966"/>
                  </a:lnTo>
                  <a:lnTo>
                    <a:pt x="603350" y="2470626"/>
                  </a:lnTo>
                  <a:lnTo>
                    <a:pt x="566181" y="2445060"/>
                  </a:lnTo>
                  <a:lnTo>
                    <a:pt x="529924" y="2418297"/>
                  </a:lnTo>
                  <a:lnTo>
                    <a:pt x="494608" y="2390365"/>
                  </a:lnTo>
                  <a:lnTo>
                    <a:pt x="460261" y="2361293"/>
                  </a:lnTo>
                  <a:lnTo>
                    <a:pt x="426913" y="2331109"/>
                  </a:lnTo>
                  <a:lnTo>
                    <a:pt x="394590" y="2299841"/>
                  </a:lnTo>
                  <a:lnTo>
                    <a:pt x="363323" y="2267519"/>
                  </a:lnTo>
                  <a:lnTo>
                    <a:pt x="333138" y="2234170"/>
                  </a:lnTo>
                  <a:lnTo>
                    <a:pt x="304066" y="2199823"/>
                  </a:lnTo>
                  <a:lnTo>
                    <a:pt x="276134" y="2164507"/>
                  </a:lnTo>
                  <a:lnTo>
                    <a:pt x="249371" y="2128250"/>
                  </a:lnTo>
                  <a:lnTo>
                    <a:pt x="223806" y="2091081"/>
                  </a:lnTo>
                  <a:lnTo>
                    <a:pt x="199466" y="2053027"/>
                  </a:lnTo>
                  <a:lnTo>
                    <a:pt x="176380" y="2014119"/>
                  </a:lnTo>
                  <a:lnTo>
                    <a:pt x="154578" y="1974383"/>
                  </a:lnTo>
                  <a:lnTo>
                    <a:pt x="134086" y="1933849"/>
                  </a:lnTo>
                  <a:lnTo>
                    <a:pt x="114935" y="1892545"/>
                  </a:lnTo>
                  <a:lnTo>
                    <a:pt x="97152" y="1850499"/>
                  </a:lnTo>
                  <a:lnTo>
                    <a:pt x="80766" y="1807741"/>
                  </a:lnTo>
                  <a:lnTo>
                    <a:pt x="65805" y="1764298"/>
                  </a:lnTo>
                  <a:lnTo>
                    <a:pt x="52298" y="1720199"/>
                  </a:lnTo>
                  <a:lnTo>
                    <a:pt x="40273" y="1675473"/>
                  </a:lnTo>
                  <a:lnTo>
                    <a:pt x="29759" y="1630148"/>
                  </a:lnTo>
                  <a:lnTo>
                    <a:pt x="20785" y="1584253"/>
                  </a:lnTo>
                  <a:lnTo>
                    <a:pt x="13378" y="1537815"/>
                  </a:lnTo>
                  <a:lnTo>
                    <a:pt x="7568" y="1490864"/>
                  </a:lnTo>
                  <a:lnTo>
                    <a:pt x="3382" y="1443428"/>
                  </a:lnTo>
                  <a:lnTo>
                    <a:pt x="850" y="1395536"/>
                  </a:lnTo>
                  <a:lnTo>
                    <a:pt x="0" y="1347216"/>
                  </a:lnTo>
                  <a:lnTo>
                    <a:pt x="850" y="1298895"/>
                  </a:lnTo>
                  <a:lnTo>
                    <a:pt x="3382" y="1251003"/>
                  </a:lnTo>
                  <a:lnTo>
                    <a:pt x="7568" y="1203567"/>
                  </a:lnTo>
                  <a:lnTo>
                    <a:pt x="13378" y="1156616"/>
                  </a:lnTo>
                  <a:lnTo>
                    <a:pt x="20785" y="1110178"/>
                  </a:lnTo>
                  <a:lnTo>
                    <a:pt x="29759" y="1064283"/>
                  </a:lnTo>
                  <a:lnTo>
                    <a:pt x="40273" y="1018958"/>
                  </a:lnTo>
                  <a:lnTo>
                    <a:pt x="52298" y="974232"/>
                  </a:lnTo>
                  <a:lnTo>
                    <a:pt x="65805" y="930133"/>
                  </a:lnTo>
                  <a:lnTo>
                    <a:pt x="80766" y="886690"/>
                  </a:lnTo>
                  <a:lnTo>
                    <a:pt x="97152" y="843932"/>
                  </a:lnTo>
                  <a:lnTo>
                    <a:pt x="114935" y="801886"/>
                  </a:lnTo>
                  <a:lnTo>
                    <a:pt x="134086" y="760582"/>
                  </a:lnTo>
                  <a:lnTo>
                    <a:pt x="154578" y="720048"/>
                  </a:lnTo>
                  <a:lnTo>
                    <a:pt x="176380" y="680312"/>
                  </a:lnTo>
                  <a:lnTo>
                    <a:pt x="199466" y="641404"/>
                  </a:lnTo>
                  <a:lnTo>
                    <a:pt x="223806" y="603350"/>
                  </a:lnTo>
                  <a:lnTo>
                    <a:pt x="249371" y="566181"/>
                  </a:lnTo>
                  <a:lnTo>
                    <a:pt x="276134" y="529924"/>
                  </a:lnTo>
                  <a:lnTo>
                    <a:pt x="304066" y="494608"/>
                  </a:lnTo>
                  <a:lnTo>
                    <a:pt x="333138" y="460261"/>
                  </a:lnTo>
                  <a:lnTo>
                    <a:pt x="363323" y="426912"/>
                  </a:lnTo>
                  <a:lnTo>
                    <a:pt x="394590" y="394590"/>
                  </a:lnTo>
                  <a:lnTo>
                    <a:pt x="426913" y="363322"/>
                  </a:lnTo>
                  <a:lnTo>
                    <a:pt x="460261" y="333138"/>
                  </a:lnTo>
                  <a:lnTo>
                    <a:pt x="494608" y="304066"/>
                  </a:lnTo>
                  <a:lnTo>
                    <a:pt x="529924" y="276134"/>
                  </a:lnTo>
                  <a:lnTo>
                    <a:pt x="566181" y="249371"/>
                  </a:lnTo>
                  <a:lnTo>
                    <a:pt x="603350" y="223805"/>
                  </a:lnTo>
                  <a:lnTo>
                    <a:pt x="641403" y="199465"/>
                  </a:lnTo>
                  <a:lnTo>
                    <a:pt x="680312" y="176380"/>
                  </a:lnTo>
                  <a:lnTo>
                    <a:pt x="720047" y="154577"/>
                  </a:lnTo>
                  <a:lnTo>
                    <a:pt x="760581" y="134086"/>
                  </a:lnTo>
                  <a:lnTo>
                    <a:pt x="801885" y="114935"/>
                  </a:lnTo>
                  <a:lnTo>
                    <a:pt x="843930" y="97152"/>
                  </a:lnTo>
                  <a:lnTo>
                    <a:pt x="886688" y="80765"/>
                  </a:lnTo>
                  <a:lnTo>
                    <a:pt x="930131" y="65805"/>
                  </a:lnTo>
                  <a:lnTo>
                    <a:pt x="974229" y="52298"/>
                  </a:lnTo>
                  <a:lnTo>
                    <a:pt x="1018955" y="40273"/>
                  </a:lnTo>
                  <a:lnTo>
                    <a:pt x="1064280" y="29759"/>
                  </a:lnTo>
                  <a:lnTo>
                    <a:pt x="1110175" y="20785"/>
                  </a:lnTo>
                  <a:lnTo>
                    <a:pt x="1156612" y="13378"/>
                  </a:lnTo>
                  <a:lnTo>
                    <a:pt x="1203562" y="7568"/>
                  </a:lnTo>
                  <a:lnTo>
                    <a:pt x="1250998" y="3382"/>
                  </a:lnTo>
                  <a:lnTo>
                    <a:pt x="1298890" y="850"/>
                  </a:lnTo>
                  <a:lnTo>
                    <a:pt x="1347209" y="0"/>
                  </a:lnTo>
                  <a:lnTo>
                    <a:pt x="1395532" y="850"/>
                  </a:lnTo>
                  <a:lnTo>
                    <a:pt x="1443426" y="3382"/>
                  </a:lnTo>
                  <a:lnTo>
                    <a:pt x="1490864" y="7568"/>
                  </a:lnTo>
                  <a:lnTo>
                    <a:pt x="1537816" y="13378"/>
                  </a:lnTo>
                  <a:lnTo>
                    <a:pt x="1584255" y="20785"/>
                  </a:lnTo>
                  <a:lnTo>
                    <a:pt x="1630153" y="29759"/>
                  </a:lnTo>
                  <a:lnTo>
                    <a:pt x="1675479" y="40273"/>
                  </a:lnTo>
                  <a:lnTo>
                    <a:pt x="1720207" y="52298"/>
                  </a:lnTo>
                  <a:lnTo>
                    <a:pt x="1764307" y="65805"/>
                  </a:lnTo>
                  <a:lnTo>
                    <a:pt x="1807751" y="80765"/>
                  </a:lnTo>
                  <a:lnTo>
                    <a:pt x="1850510" y="97152"/>
                  </a:lnTo>
                  <a:lnTo>
                    <a:pt x="1892557" y="114935"/>
                  </a:lnTo>
                  <a:lnTo>
                    <a:pt x="1933862" y="134086"/>
                  </a:lnTo>
                  <a:lnTo>
                    <a:pt x="1974397" y="154577"/>
                  </a:lnTo>
                  <a:lnTo>
                    <a:pt x="2014134" y="176380"/>
                  </a:lnTo>
                  <a:lnTo>
                    <a:pt x="2053043" y="199465"/>
                  </a:lnTo>
                  <a:lnTo>
                    <a:pt x="2091097" y="223805"/>
                  </a:lnTo>
                  <a:lnTo>
                    <a:pt x="2128268" y="249371"/>
                  </a:lnTo>
                  <a:lnTo>
                    <a:pt x="2164525" y="276134"/>
                  </a:lnTo>
                  <a:lnTo>
                    <a:pt x="2199842" y="304066"/>
                  </a:lnTo>
                  <a:lnTo>
                    <a:pt x="2234189" y="333138"/>
                  </a:lnTo>
                  <a:lnTo>
                    <a:pt x="2267539" y="363322"/>
                  </a:lnTo>
                  <a:lnTo>
                    <a:pt x="2299862" y="394590"/>
                  </a:lnTo>
                  <a:lnTo>
                    <a:pt x="2331130" y="426912"/>
                  </a:lnTo>
                  <a:lnTo>
                    <a:pt x="2361314" y="460261"/>
                  </a:lnTo>
                  <a:lnTo>
                    <a:pt x="2390387" y="494608"/>
                  </a:lnTo>
                  <a:lnTo>
                    <a:pt x="2418319" y="529924"/>
                  </a:lnTo>
                  <a:lnTo>
                    <a:pt x="2445083" y="566181"/>
                  </a:lnTo>
                  <a:lnTo>
                    <a:pt x="2470649" y="603350"/>
                  </a:lnTo>
                  <a:lnTo>
                    <a:pt x="2494989" y="641404"/>
                  </a:lnTo>
                  <a:lnTo>
                    <a:pt x="2518074" y="680312"/>
                  </a:lnTo>
                  <a:lnTo>
                    <a:pt x="2539877" y="720048"/>
                  </a:lnTo>
                  <a:lnTo>
                    <a:pt x="2560369" y="760582"/>
                  </a:lnTo>
                  <a:lnTo>
                    <a:pt x="2579520" y="801886"/>
                  </a:lnTo>
                  <a:lnTo>
                    <a:pt x="2597303" y="843932"/>
                  </a:lnTo>
                  <a:lnTo>
                    <a:pt x="2613690" y="886690"/>
                  </a:lnTo>
                  <a:lnTo>
                    <a:pt x="2628651" y="930133"/>
                  </a:lnTo>
                  <a:lnTo>
                    <a:pt x="2642158" y="974232"/>
                  </a:lnTo>
                  <a:lnTo>
                    <a:pt x="2654182" y="1018958"/>
                  </a:lnTo>
                  <a:lnTo>
                    <a:pt x="2664696" y="1064283"/>
                  </a:lnTo>
                  <a:lnTo>
                    <a:pt x="2673671" y="1110178"/>
                  </a:lnTo>
                  <a:lnTo>
                    <a:pt x="2681077" y="1156616"/>
                  </a:lnTo>
                  <a:lnTo>
                    <a:pt x="2686888" y="1203567"/>
                  </a:lnTo>
                  <a:lnTo>
                    <a:pt x="2691073" y="1251003"/>
                  </a:lnTo>
                  <a:lnTo>
                    <a:pt x="2693605" y="1298895"/>
                  </a:lnTo>
                  <a:lnTo>
                    <a:pt x="2694456" y="1347216"/>
                  </a:lnTo>
                  <a:lnTo>
                    <a:pt x="2693605" y="1395536"/>
                  </a:lnTo>
                  <a:lnTo>
                    <a:pt x="2691073" y="1443428"/>
                  </a:lnTo>
                  <a:lnTo>
                    <a:pt x="2686888" y="1490864"/>
                  </a:lnTo>
                  <a:lnTo>
                    <a:pt x="2681077" y="1537815"/>
                  </a:lnTo>
                  <a:lnTo>
                    <a:pt x="2673671" y="1584253"/>
                  </a:lnTo>
                  <a:lnTo>
                    <a:pt x="2664696" y="1630148"/>
                  </a:lnTo>
                  <a:lnTo>
                    <a:pt x="2654182" y="1675473"/>
                  </a:lnTo>
                  <a:lnTo>
                    <a:pt x="2642158" y="1720199"/>
                  </a:lnTo>
                  <a:lnTo>
                    <a:pt x="2628651" y="1764298"/>
                  </a:lnTo>
                  <a:lnTo>
                    <a:pt x="2613690" y="1807741"/>
                  </a:lnTo>
                  <a:lnTo>
                    <a:pt x="2597303" y="1850499"/>
                  </a:lnTo>
                  <a:lnTo>
                    <a:pt x="2579520" y="1892545"/>
                  </a:lnTo>
                  <a:lnTo>
                    <a:pt x="2560369" y="1933849"/>
                  </a:lnTo>
                  <a:lnTo>
                    <a:pt x="2539877" y="1974383"/>
                  </a:lnTo>
                  <a:lnTo>
                    <a:pt x="2518074" y="2014119"/>
                  </a:lnTo>
                  <a:lnTo>
                    <a:pt x="2494989" y="2053027"/>
                  </a:lnTo>
                  <a:lnTo>
                    <a:pt x="2470649" y="2091081"/>
                  </a:lnTo>
                  <a:lnTo>
                    <a:pt x="2445083" y="2128250"/>
                  </a:lnTo>
                  <a:lnTo>
                    <a:pt x="2418319" y="2164507"/>
                  </a:lnTo>
                  <a:lnTo>
                    <a:pt x="2390387" y="2199823"/>
                  </a:lnTo>
                  <a:lnTo>
                    <a:pt x="2361314" y="2234170"/>
                  </a:lnTo>
                  <a:lnTo>
                    <a:pt x="2331130" y="2267519"/>
                  </a:lnTo>
                  <a:lnTo>
                    <a:pt x="2299862" y="2299841"/>
                  </a:lnTo>
                  <a:lnTo>
                    <a:pt x="2267539" y="2331109"/>
                  </a:lnTo>
                  <a:lnTo>
                    <a:pt x="2234189" y="2361293"/>
                  </a:lnTo>
                  <a:lnTo>
                    <a:pt x="2199842" y="2390365"/>
                  </a:lnTo>
                  <a:lnTo>
                    <a:pt x="2164525" y="2418297"/>
                  </a:lnTo>
                  <a:lnTo>
                    <a:pt x="2128268" y="2445060"/>
                  </a:lnTo>
                  <a:lnTo>
                    <a:pt x="2091097" y="2470626"/>
                  </a:lnTo>
                  <a:lnTo>
                    <a:pt x="2053043" y="2494966"/>
                  </a:lnTo>
                  <a:lnTo>
                    <a:pt x="2014134" y="2518051"/>
                  </a:lnTo>
                  <a:lnTo>
                    <a:pt x="1974397" y="2539854"/>
                  </a:lnTo>
                  <a:lnTo>
                    <a:pt x="1933862" y="2560345"/>
                  </a:lnTo>
                  <a:lnTo>
                    <a:pt x="1892557" y="2579496"/>
                  </a:lnTo>
                  <a:lnTo>
                    <a:pt x="1850510" y="2597279"/>
                  </a:lnTo>
                  <a:lnTo>
                    <a:pt x="1807751" y="2613666"/>
                  </a:lnTo>
                  <a:lnTo>
                    <a:pt x="1764307" y="2628626"/>
                  </a:lnTo>
                  <a:lnTo>
                    <a:pt x="1720207" y="2642133"/>
                  </a:lnTo>
                  <a:lnTo>
                    <a:pt x="1675479" y="2654158"/>
                  </a:lnTo>
                  <a:lnTo>
                    <a:pt x="1630153" y="2664672"/>
                  </a:lnTo>
                  <a:lnTo>
                    <a:pt x="1584255" y="2673646"/>
                  </a:lnTo>
                  <a:lnTo>
                    <a:pt x="1537816" y="2681053"/>
                  </a:lnTo>
                  <a:lnTo>
                    <a:pt x="1490864" y="2686863"/>
                  </a:lnTo>
                  <a:lnTo>
                    <a:pt x="1443426" y="2691049"/>
                  </a:lnTo>
                  <a:lnTo>
                    <a:pt x="1395532" y="2693581"/>
                  </a:lnTo>
                  <a:lnTo>
                    <a:pt x="1347209" y="2694432"/>
                  </a:lnTo>
                  <a:close/>
                </a:path>
              </a:pathLst>
            </a:custGeom>
            <a:solidFill>
              <a:srgbClr val="1B1B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14"/>
            <p:cNvSpPr/>
            <p:nvPr/>
          </p:nvSpPr>
          <p:spPr>
            <a:xfrm>
              <a:off x="2417405" y="3232739"/>
              <a:ext cx="2694940" cy="2694940"/>
            </a:xfrm>
            <a:custGeom>
              <a:rect b="b" l="l" r="r" t="t"/>
              <a:pathLst>
                <a:path extrusionOk="0" h="2694940" w="2694940">
                  <a:moveTo>
                    <a:pt x="1347187" y="0"/>
                  </a:moveTo>
                  <a:lnTo>
                    <a:pt x="1298868" y="850"/>
                  </a:lnTo>
                  <a:lnTo>
                    <a:pt x="1250977" y="3382"/>
                  </a:lnTo>
                  <a:lnTo>
                    <a:pt x="1203542" y="7568"/>
                  </a:lnTo>
                  <a:lnTo>
                    <a:pt x="1156592" y="13378"/>
                  </a:lnTo>
                  <a:lnTo>
                    <a:pt x="1110155" y="20784"/>
                  </a:lnTo>
                  <a:lnTo>
                    <a:pt x="1064261" y="29759"/>
                  </a:lnTo>
                  <a:lnTo>
                    <a:pt x="1018937" y="40272"/>
                  </a:lnTo>
                  <a:lnTo>
                    <a:pt x="974212" y="52297"/>
                  </a:lnTo>
                  <a:lnTo>
                    <a:pt x="930114" y="65803"/>
                  </a:lnTo>
                  <a:lnTo>
                    <a:pt x="886672" y="80764"/>
                  </a:lnTo>
                  <a:lnTo>
                    <a:pt x="843915" y="97150"/>
                  </a:lnTo>
                  <a:lnTo>
                    <a:pt x="801870" y="114933"/>
                  </a:lnTo>
                  <a:lnTo>
                    <a:pt x="760567" y="134084"/>
                  </a:lnTo>
                  <a:lnTo>
                    <a:pt x="720034" y="154574"/>
                  </a:lnTo>
                  <a:lnTo>
                    <a:pt x="680299" y="176377"/>
                  </a:lnTo>
                  <a:lnTo>
                    <a:pt x="641391" y="199462"/>
                  </a:lnTo>
                  <a:lnTo>
                    <a:pt x="603339" y="223801"/>
                  </a:lnTo>
                  <a:lnTo>
                    <a:pt x="566170" y="249366"/>
                  </a:lnTo>
                  <a:lnTo>
                    <a:pt x="529914" y="276129"/>
                  </a:lnTo>
                  <a:lnTo>
                    <a:pt x="494598" y="304060"/>
                  </a:lnTo>
                  <a:lnTo>
                    <a:pt x="460252" y="333132"/>
                  </a:lnTo>
                  <a:lnTo>
                    <a:pt x="426904" y="363315"/>
                  </a:lnTo>
                  <a:lnTo>
                    <a:pt x="394582" y="394582"/>
                  </a:lnTo>
                  <a:lnTo>
                    <a:pt x="363315" y="426904"/>
                  </a:lnTo>
                  <a:lnTo>
                    <a:pt x="333132" y="460252"/>
                  </a:lnTo>
                  <a:lnTo>
                    <a:pt x="304060" y="494598"/>
                  </a:lnTo>
                  <a:lnTo>
                    <a:pt x="276129" y="529914"/>
                  </a:lnTo>
                  <a:lnTo>
                    <a:pt x="249366" y="566170"/>
                  </a:lnTo>
                  <a:lnTo>
                    <a:pt x="223801" y="603339"/>
                  </a:lnTo>
                  <a:lnTo>
                    <a:pt x="199462" y="641391"/>
                  </a:lnTo>
                  <a:lnTo>
                    <a:pt x="176377" y="680299"/>
                  </a:lnTo>
                  <a:lnTo>
                    <a:pt x="154574" y="720034"/>
                  </a:lnTo>
                  <a:lnTo>
                    <a:pt x="134084" y="760567"/>
                  </a:lnTo>
                  <a:lnTo>
                    <a:pt x="114933" y="801870"/>
                  </a:lnTo>
                  <a:lnTo>
                    <a:pt x="97150" y="843915"/>
                  </a:lnTo>
                  <a:lnTo>
                    <a:pt x="80764" y="886672"/>
                  </a:lnTo>
                  <a:lnTo>
                    <a:pt x="65803" y="930114"/>
                  </a:lnTo>
                  <a:lnTo>
                    <a:pt x="52297" y="974212"/>
                  </a:lnTo>
                  <a:lnTo>
                    <a:pt x="40272" y="1018937"/>
                  </a:lnTo>
                  <a:lnTo>
                    <a:pt x="29759" y="1064261"/>
                  </a:lnTo>
                  <a:lnTo>
                    <a:pt x="20784" y="1110155"/>
                  </a:lnTo>
                  <a:lnTo>
                    <a:pt x="13378" y="1156592"/>
                  </a:lnTo>
                  <a:lnTo>
                    <a:pt x="7568" y="1203542"/>
                  </a:lnTo>
                  <a:lnTo>
                    <a:pt x="3382" y="1250977"/>
                  </a:lnTo>
                  <a:lnTo>
                    <a:pt x="850" y="1298868"/>
                  </a:lnTo>
                  <a:lnTo>
                    <a:pt x="0" y="1347187"/>
                  </a:lnTo>
                  <a:lnTo>
                    <a:pt x="850" y="1395507"/>
                  </a:lnTo>
                  <a:lnTo>
                    <a:pt x="3382" y="1443398"/>
                  </a:lnTo>
                  <a:lnTo>
                    <a:pt x="7568" y="1490833"/>
                  </a:lnTo>
                  <a:lnTo>
                    <a:pt x="13378" y="1537784"/>
                  </a:lnTo>
                  <a:lnTo>
                    <a:pt x="20784" y="1584220"/>
                  </a:lnTo>
                  <a:lnTo>
                    <a:pt x="29759" y="1630115"/>
                  </a:lnTo>
                  <a:lnTo>
                    <a:pt x="40272" y="1675440"/>
                  </a:lnTo>
                  <a:lnTo>
                    <a:pt x="52297" y="1720165"/>
                  </a:lnTo>
                  <a:lnTo>
                    <a:pt x="65803" y="1764263"/>
                  </a:lnTo>
                  <a:lnTo>
                    <a:pt x="80764" y="1807706"/>
                  </a:lnTo>
                  <a:lnTo>
                    <a:pt x="97150" y="1850463"/>
                  </a:lnTo>
                  <a:lnTo>
                    <a:pt x="114933" y="1892508"/>
                  </a:lnTo>
                  <a:lnTo>
                    <a:pt x="134084" y="1933812"/>
                  </a:lnTo>
                  <a:lnTo>
                    <a:pt x="154574" y="1974345"/>
                  </a:lnTo>
                  <a:lnTo>
                    <a:pt x="176377" y="2014080"/>
                  </a:lnTo>
                  <a:lnTo>
                    <a:pt x="199462" y="2052988"/>
                  </a:lnTo>
                  <a:lnTo>
                    <a:pt x="223801" y="2091041"/>
                  </a:lnTo>
                  <a:lnTo>
                    <a:pt x="249366" y="2128210"/>
                  </a:lnTo>
                  <a:lnTo>
                    <a:pt x="276129" y="2164467"/>
                  </a:lnTo>
                  <a:lnTo>
                    <a:pt x="304060" y="2199782"/>
                  </a:lnTo>
                  <a:lnTo>
                    <a:pt x="333132" y="2234129"/>
                  </a:lnTo>
                  <a:lnTo>
                    <a:pt x="363315" y="2267477"/>
                  </a:lnTo>
                  <a:lnTo>
                    <a:pt x="394582" y="2299799"/>
                  </a:lnTo>
                  <a:lnTo>
                    <a:pt x="426904" y="2331066"/>
                  </a:lnTo>
                  <a:lnTo>
                    <a:pt x="460252" y="2361250"/>
                  </a:lnTo>
                  <a:lnTo>
                    <a:pt x="494598" y="2390322"/>
                  </a:lnTo>
                  <a:lnTo>
                    <a:pt x="529914" y="2418253"/>
                  </a:lnTo>
                  <a:lnTo>
                    <a:pt x="566170" y="2445016"/>
                  </a:lnTo>
                  <a:lnTo>
                    <a:pt x="603339" y="2470581"/>
                  </a:lnTo>
                  <a:lnTo>
                    <a:pt x="641391" y="2494921"/>
                  </a:lnTo>
                  <a:lnTo>
                    <a:pt x="680299" y="2518006"/>
                  </a:lnTo>
                  <a:lnTo>
                    <a:pt x="720034" y="2539808"/>
                  </a:lnTo>
                  <a:lnTo>
                    <a:pt x="760567" y="2560299"/>
                  </a:lnTo>
                  <a:lnTo>
                    <a:pt x="801870" y="2579450"/>
                  </a:lnTo>
                  <a:lnTo>
                    <a:pt x="843915" y="2597233"/>
                  </a:lnTo>
                  <a:lnTo>
                    <a:pt x="886672" y="2613619"/>
                  </a:lnTo>
                  <a:lnTo>
                    <a:pt x="930114" y="2628580"/>
                  </a:lnTo>
                  <a:lnTo>
                    <a:pt x="974212" y="2642086"/>
                  </a:lnTo>
                  <a:lnTo>
                    <a:pt x="1018937" y="2654111"/>
                  </a:lnTo>
                  <a:lnTo>
                    <a:pt x="1064261" y="2664625"/>
                  </a:lnTo>
                  <a:lnTo>
                    <a:pt x="1110155" y="2673599"/>
                  </a:lnTo>
                  <a:lnTo>
                    <a:pt x="1156592" y="2681006"/>
                  </a:lnTo>
                  <a:lnTo>
                    <a:pt x="1203542" y="2686816"/>
                  </a:lnTo>
                  <a:lnTo>
                    <a:pt x="1250977" y="2691001"/>
                  </a:lnTo>
                  <a:lnTo>
                    <a:pt x="1298868" y="2693534"/>
                  </a:lnTo>
                  <a:lnTo>
                    <a:pt x="1347187" y="2694384"/>
                  </a:lnTo>
                  <a:lnTo>
                    <a:pt x="1395507" y="2693534"/>
                  </a:lnTo>
                  <a:lnTo>
                    <a:pt x="1443398" y="2691001"/>
                  </a:lnTo>
                  <a:lnTo>
                    <a:pt x="1490833" y="2686816"/>
                  </a:lnTo>
                  <a:lnTo>
                    <a:pt x="1537784" y="2681006"/>
                  </a:lnTo>
                  <a:lnTo>
                    <a:pt x="1584220" y="2673599"/>
                  </a:lnTo>
                  <a:lnTo>
                    <a:pt x="1630115" y="2664625"/>
                  </a:lnTo>
                  <a:lnTo>
                    <a:pt x="1675440" y="2654111"/>
                  </a:lnTo>
                  <a:lnTo>
                    <a:pt x="1720165" y="2642086"/>
                  </a:lnTo>
                  <a:lnTo>
                    <a:pt x="1764263" y="2628580"/>
                  </a:lnTo>
                  <a:lnTo>
                    <a:pt x="1807706" y="2613619"/>
                  </a:lnTo>
                  <a:lnTo>
                    <a:pt x="1850463" y="2597233"/>
                  </a:lnTo>
                  <a:lnTo>
                    <a:pt x="1892508" y="2579450"/>
                  </a:lnTo>
                  <a:lnTo>
                    <a:pt x="1933812" y="2560299"/>
                  </a:lnTo>
                  <a:lnTo>
                    <a:pt x="1974345" y="2539808"/>
                  </a:lnTo>
                  <a:lnTo>
                    <a:pt x="2014080" y="2518006"/>
                  </a:lnTo>
                  <a:lnTo>
                    <a:pt x="2052988" y="2494921"/>
                  </a:lnTo>
                  <a:lnTo>
                    <a:pt x="2091041" y="2470581"/>
                  </a:lnTo>
                  <a:lnTo>
                    <a:pt x="2128210" y="2445016"/>
                  </a:lnTo>
                  <a:lnTo>
                    <a:pt x="2164467" y="2418253"/>
                  </a:lnTo>
                  <a:lnTo>
                    <a:pt x="2199782" y="2390322"/>
                  </a:lnTo>
                  <a:lnTo>
                    <a:pt x="2234129" y="2361250"/>
                  </a:lnTo>
                  <a:lnTo>
                    <a:pt x="2267477" y="2331066"/>
                  </a:lnTo>
                  <a:lnTo>
                    <a:pt x="2299799" y="2299799"/>
                  </a:lnTo>
                  <a:lnTo>
                    <a:pt x="2331066" y="2267477"/>
                  </a:lnTo>
                  <a:lnTo>
                    <a:pt x="2361250" y="2234129"/>
                  </a:lnTo>
                  <a:lnTo>
                    <a:pt x="2390322" y="2199782"/>
                  </a:lnTo>
                  <a:lnTo>
                    <a:pt x="2418253" y="2164467"/>
                  </a:lnTo>
                  <a:lnTo>
                    <a:pt x="2445016" y="2128210"/>
                  </a:lnTo>
                  <a:lnTo>
                    <a:pt x="2470581" y="2091041"/>
                  </a:lnTo>
                  <a:lnTo>
                    <a:pt x="2494921" y="2052988"/>
                  </a:lnTo>
                  <a:lnTo>
                    <a:pt x="2518006" y="2014080"/>
                  </a:lnTo>
                  <a:lnTo>
                    <a:pt x="2539808" y="1974345"/>
                  </a:lnTo>
                  <a:lnTo>
                    <a:pt x="2560299" y="1933812"/>
                  </a:lnTo>
                  <a:lnTo>
                    <a:pt x="2579450" y="1892508"/>
                  </a:lnTo>
                  <a:lnTo>
                    <a:pt x="2597233" y="1850463"/>
                  </a:lnTo>
                  <a:lnTo>
                    <a:pt x="2613619" y="1807706"/>
                  </a:lnTo>
                  <a:lnTo>
                    <a:pt x="2628580" y="1764263"/>
                  </a:lnTo>
                  <a:lnTo>
                    <a:pt x="2642086" y="1720165"/>
                  </a:lnTo>
                  <a:lnTo>
                    <a:pt x="2654111" y="1675440"/>
                  </a:lnTo>
                  <a:lnTo>
                    <a:pt x="2664625" y="1630115"/>
                  </a:lnTo>
                  <a:lnTo>
                    <a:pt x="2673599" y="1584220"/>
                  </a:lnTo>
                  <a:lnTo>
                    <a:pt x="2681006" y="1537784"/>
                  </a:lnTo>
                  <a:lnTo>
                    <a:pt x="2686816" y="1490833"/>
                  </a:lnTo>
                  <a:lnTo>
                    <a:pt x="2691001" y="1443398"/>
                  </a:lnTo>
                  <a:lnTo>
                    <a:pt x="2693534" y="1395507"/>
                  </a:lnTo>
                  <a:lnTo>
                    <a:pt x="2694384" y="1347187"/>
                  </a:lnTo>
                  <a:lnTo>
                    <a:pt x="2693534" y="1298868"/>
                  </a:lnTo>
                  <a:lnTo>
                    <a:pt x="2691001" y="1250977"/>
                  </a:lnTo>
                  <a:lnTo>
                    <a:pt x="2686816" y="1203542"/>
                  </a:lnTo>
                  <a:lnTo>
                    <a:pt x="2681006" y="1156592"/>
                  </a:lnTo>
                  <a:lnTo>
                    <a:pt x="2673599" y="1110155"/>
                  </a:lnTo>
                  <a:lnTo>
                    <a:pt x="2664625" y="1064261"/>
                  </a:lnTo>
                  <a:lnTo>
                    <a:pt x="2654111" y="1018937"/>
                  </a:lnTo>
                  <a:lnTo>
                    <a:pt x="2642086" y="974212"/>
                  </a:lnTo>
                  <a:lnTo>
                    <a:pt x="2628580" y="930114"/>
                  </a:lnTo>
                  <a:lnTo>
                    <a:pt x="2613619" y="886672"/>
                  </a:lnTo>
                  <a:lnTo>
                    <a:pt x="2597233" y="843915"/>
                  </a:lnTo>
                  <a:lnTo>
                    <a:pt x="2579450" y="801870"/>
                  </a:lnTo>
                  <a:lnTo>
                    <a:pt x="2560299" y="760567"/>
                  </a:lnTo>
                  <a:lnTo>
                    <a:pt x="2539808" y="720034"/>
                  </a:lnTo>
                  <a:lnTo>
                    <a:pt x="2518006" y="680299"/>
                  </a:lnTo>
                  <a:lnTo>
                    <a:pt x="2494921" y="641391"/>
                  </a:lnTo>
                  <a:lnTo>
                    <a:pt x="2470581" y="603339"/>
                  </a:lnTo>
                  <a:lnTo>
                    <a:pt x="2445016" y="566170"/>
                  </a:lnTo>
                  <a:lnTo>
                    <a:pt x="2418253" y="529914"/>
                  </a:lnTo>
                  <a:lnTo>
                    <a:pt x="2390322" y="494598"/>
                  </a:lnTo>
                  <a:lnTo>
                    <a:pt x="2361250" y="460252"/>
                  </a:lnTo>
                  <a:lnTo>
                    <a:pt x="2331066" y="426904"/>
                  </a:lnTo>
                  <a:lnTo>
                    <a:pt x="2299799" y="394582"/>
                  </a:lnTo>
                  <a:lnTo>
                    <a:pt x="2267477" y="363315"/>
                  </a:lnTo>
                  <a:lnTo>
                    <a:pt x="2234129" y="333132"/>
                  </a:lnTo>
                  <a:lnTo>
                    <a:pt x="2199782" y="304060"/>
                  </a:lnTo>
                  <a:lnTo>
                    <a:pt x="2164467" y="276129"/>
                  </a:lnTo>
                  <a:lnTo>
                    <a:pt x="2128210" y="249366"/>
                  </a:lnTo>
                  <a:lnTo>
                    <a:pt x="2091041" y="223801"/>
                  </a:lnTo>
                  <a:lnTo>
                    <a:pt x="2052988" y="199462"/>
                  </a:lnTo>
                  <a:lnTo>
                    <a:pt x="2014080" y="176377"/>
                  </a:lnTo>
                  <a:lnTo>
                    <a:pt x="1974345" y="154574"/>
                  </a:lnTo>
                  <a:lnTo>
                    <a:pt x="1933812" y="134084"/>
                  </a:lnTo>
                  <a:lnTo>
                    <a:pt x="1892508" y="114933"/>
                  </a:lnTo>
                  <a:lnTo>
                    <a:pt x="1850463" y="97150"/>
                  </a:lnTo>
                  <a:lnTo>
                    <a:pt x="1807706" y="80764"/>
                  </a:lnTo>
                  <a:lnTo>
                    <a:pt x="1764263" y="65803"/>
                  </a:lnTo>
                  <a:lnTo>
                    <a:pt x="1720165" y="52297"/>
                  </a:lnTo>
                  <a:lnTo>
                    <a:pt x="1675440" y="40272"/>
                  </a:lnTo>
                  <a:lnTo>
                    <a:pt x="1630115" y="29759"/>
                  </a:lnTo>
                  <a:lnTo>
                    <a:pt x="1584220" y="20784"/>
                  </a:lnTo>
                  <a:lnTo>
                    <a:pt x="1537784" y="13378"/>
                  </a:lnTo>
                  <a:lnTo>
                    <a:pt x="1490833" y="7568"/>
                  </a:lnTo>
                  <a:lnTo>
                    <a:pt x="1443398" y="3382"/>
                  </a:lnTo>
                  <a:lnTo>
                    <a:pt x="1395507" y="850"/>
                  </a:lnTo>
                  <a:lnTo>
                    <a:pt x="1347187" y="0"/>
                  </a:lnTo>
                </a:path>
              </a:pathLst>
            </a:custGeom>
            <a:noFill/>
            <a:ln cap="flat" cmpd="sng" w="190500">
              <a:solidFill>
                <a:srgbClr val="FFC7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8" name="Google Shape;128;p14"/>
          <p:cNvSpPr txBox="1"/>
          <p:nvPr/>
        </p:nvSpPr>
        <p:spPr>
          <a:xfrm>
            <a:off x="1034650"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Medium"/>
                <a:ea typeface="Lexend Medium"/>
                <a:cs typeface="Lexend Medium"/>
                <a:sym typeface="Lexend Medium"/>
              </a:rPr>
              <a:t>YULISNAWATI</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Light"/>
                <a:ea typeface="Lexend Light"/>
                <a:cs typeface="Lexend Light"/>
                <a:sym typeface="Lexend Light"/>
              </a:rPr>
              <a:t>Project Manager</a:t>
            </a:r>
            <a:endParaRPr b="0" i="0" sz="2800" u="none" cap="none" strike="noStrike">
              <a:solidFill>
                <a:schemeClr val="lt1"/>
              </a:solidFill>
              <a:latin typeface="Lexend"/>
              <a:ea typeface="Lexend"/>
              <a:cs typeface="Lexend"/>
              <a:sym typeface="Lexend"/>
            </a:endParaRPr>
          </a:p>
        </p:txBody>
      </p:sp>
      <p:sp>
        <p:nvSpPr>
          <p:cNvPr id="129" name="Google Shape;129;p14"/>
          <p:cNvSpPr txBox="1"/>
          <p:nvPr/>
        </p:nvSpPr>
        <p:spPr>
          <a:xfrm>
            <a:off x="4979788" y="6536525"/>
            <a:ext cx="40479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HAFIZ KAMALUDDIN</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exend Light"/>
                <a:ea typeface="Lexend Light"/>
                <a:cs typeface="Lexend Light"/>
                <a:sym typeface="Lexend Light"/>
              </a:rPr>
              <a:t>Data Engineering</a:t>
            </a:r>
            <a:endParaRPr b="0" i="0" sz="2800" u="none" cap="none" strike="noStrike">
              <a:solidFill>
                <a:schemeClr val="lt1"/>
              </a:solidFill>
              <a:latin typeface="Lexend Medium"/>
              <a:ea typeface="Lexend Medium"/>
              <a:cs typeface="Lexend Medium"/>
              <a:sym typeface="Lexend Medium"/>
            </a:endParaRPr>
          </a:p>
        </p:txBody>
      </p:sp>
      <p:sp>
        <p:nvSpPr>
          <p:cNvPr id="130" name="Google Shape;130;p14"/>
          <p:cNvSpPr txBox="1"/>
          <p:nvPr/>
        </p:nvSpPr>
        <p:spPr>
          <a:xfrm>
            <a:off x="9786126"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DANIEL TOBY S.</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Light"/>
                <a:ea typeface="Lexend Light"/>
                <a:cs typeface="Lexend Light"/>
                <a:sym typeface="Lexend Light"/>
              </a:rPr>
              <a:t>Data Scientist</a:t>
            </a:r>
            <a:endParaRPr b="0" i="0" sz="28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sp>
        <p:nvSpPr>
          <p:cNvPr id="131" name="Google Shape;131;p14"/>
          <p:cNvSpPr txBox="1"/>
          <p:nvPr/>
        </p:nvSpPr>
        <p:spPr>
          <a:xfrm>
            <a:off x="13868151" y="6536525"/>
            <a:ext cx="3253800" cy="1108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Medium"/>
                <a:ea typeface="Lexend Medium"/>
                <a:cs typeface="Lexend Medium"/>
                <a:sym typeface="Lexend Medium"/>
              </a:rPr>
              <a:t>DEA ARIGHIE P.</a:t>
            </a:r>
            <a:endParaRPr b="0" i="0" sz="2800" u="none" cap="none" strike="noStrike">
              <a:solidFill>
                <a:schemeClr val="lt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chemeClr val="dk1"/>
              </a:buClr>
              <a:buSzPts val="1100"/>
              <a:buFont typeface="Arial"/>
              <a:buNone/>
            </a:pPr>
            <a:r>
              <a:rPr b="0" i="0" lang="en-US" sz="2800" u="none" cap="none" strike="noStrike">
                <a:solidFill>
                  <a:schemeClr val="lt1"/>
                </a:solidFill>
                <a:latin typeface="Lexend Light"/>
                <a:ea typeface="Lexend Light"/>
                <a:cs typeface="Lexend Light"/>
                <a:sym typeface="Lexend Light"/>
              </a:rPr>
              <a:t>Data Analysis</a:t>
            </a:r>
            <a:endParaRPr b="0" i="0" sz="2800" u="none" cap="none" strike="noStrike">
              <a:solidFill>
                <a:schemeClr val="lt1"/>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Lexend Medium"/>
              <a:ea typeface="Lexend Medium"/>
              <a:cs typeface="Lexend Medium"/>
              <a:sym typeface="Lexend Medium"/>
            </a:endParaRPr>
          </a:p>
        </p:txBody>
      </p:sp>
      <p:pic>
        <p:nvPicPr>
          <p:cNvPr id="132" name="Google Shape;132;p14"/>
          <p:cNvPicPr preferRelativeResize="0"/>
          <p:nvPr/>
        </p:nvPicPr>
        <p:blipFill rotWithShape="1">
          <a:blip r:embed="rId7">
            <a:alphaModFix/>
          </a:blip>
          <a:srcRect b="15855" l="0" r="0" t="15862"/>
          <a:stretch/>
        </p:blipFill>
        <p:spPr>
          <a:xfrm>
            <a:off x="1338300" y="3596886"/>
            <a:ext cx="2554800" cy="2522700"/>
          </a:xfrm>
          <a:prstGeom prst="ellipse">
            <a:avLst/>
          </a:prstGeom>
          <a:noFill/>
          <a:ln>
            <a:noFill/>
          </a:ln>
        </p:spPr>
      </p:pic>
      <p:pic>
        <p:nvPicPr>
          <p:cNvPr id="133" name="Google Shape;133;p14"/>
          <p:cNvPicPr preferRelativeResize="0"/>
          <p:nvPr/>
        </p:nvPicPr>
        <p:blipFill rotWithShape="1">
          <a:blip r:embed="rId8">
            <a:alphaModFix/>
          </a:blip>
          <a:srcRect b="651" l="0" r="0" t="661"/>
          <a:stretch/>
        </p:blipFill>
        <p:spPr>
          <a:xfrm>
            <a:off x="5790800" y="3581275"/>
            <a:ext cx="2514000" cy="2522700"/>
          </a:xfrm>
          <a:prstGeom prst="ellipse">
            <a:avLst/>
          </a:prstGeom>
          <a:noFill/>
          <a:ln>
            <a:noFill/>
          </a:ln>
        </p:spPr>
      </p:pic>
      <p:pic>
        <p:nvPicPr>
          <p:cNvPr id="134" name="Google Shape;134;p14"/>
          <p:cNvPicPr preferRelativeResize="0"/>
          <p:nvPr/>
        </p:nvPicPr>
        <p:blipFill rotWithShape="1">
          <a:blip r:embed="rId9">
            <a:alphaModFix/>
          </a:blip>
          <a:srcRect b="28717" l="3220" r="-3219" t="3728"/>
          <a:stretch/>
        </p:blipFill>
        <p:spPr>
          <a:xfrm>
            <a:off x="10072100" y="3597025"/>
            <a:ext cx="2514000" cy="2491200"/>
          </a:xfrm>
          <a:prstGeom prst="ellipse">
            <a:avLst/>
          </a:prstGeom>
          <a:noFill/>
          <a:ln>
            <a:noFill/>
          </a:ln>
        </p:spPr>
      </p:pic>
      <p:pic>
        <p:nvPicPr>
          <p:cNvPr id="135" name="Google Shape;135;p14"/>
          <p:cNvPicPr preferRelativeResize="0"/>
          <p:nvPr/>
        </p:nvPicPr>
        <p:blipFill rotWithShape="1">
          <a:blip r:embed="rId10">
            <a:alphaModFix/>
          </a:blip>
          <a:srcRect b="10918" l="0" r="0" t="10926"/>
          <a:stretch/>
        </p:blipFill>
        <p:spPr>
          <a:xfrm>
            <a:off x="14048588" y="3612787"/>
            <a:ext cx="2514000" cy="24909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2"/>
          <p:cNvSpPr txBox="1"/>
          <p:nvPr/>
        </p:nvSpPr>
        <p:spPr>
          <a:xfrm>
            <a:off x="11910000" y="2210832"/>
            <a:ext cx="4831500" cy="4466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Berdasarkan box plot yang didapatkan, data sudah bersih dan terlihat tidak adanya outlier pada setiap feature numerik yang ada pada dataset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Selain itu dengan fungsi remove duplicate kita melakukan penghapusan pada data yang duplikat</a:t>
            </a:r>
            <a:endParaRPr sz="2500">
              <a:solidFill>
                <a:srgbClr val="FFFFFF"/>
              </a:solidFill>
              <a:latin typeface="Roboto"/>
              <a:ea typeface="Roboto"/>
              <a:cs typeface="Roboto"/>
              <a:sym typeface="Roboto"/>
            </a:endParaRPr>
          </a:p>
        </p:txBody>
      </p:sp>
      <p:sp>
        <p:nvSpPr>
          <p:cNvPr id="490" name="Google Shape;490;p32"/>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Handling Outlier &amp; Duplicate </a:t>
            </a:r>
            <a:endParaRPr b="1" sz="6650">
              <a:solidFill>
                <a:srgbClr val="FFC700"/>
              </a:solidFill>
              <a:latin typeface="Tahoma"/>
              <a:ea typeface="Tahoma"/>
              <a:cs typeface="Tahoma"/>
              <a:sym typeface="Tahoma"/>
            </a:endParaRPr>
          </a:p>
        </p:txBody>
      </p:sp>
      <p:grpSp>
        <p:nvGrpSpPr>
          <p:cNvPr id="491" name="Google Shape;491;p32"/>
          <p:cNvGrpSpPr/>
          <p:nvPr/>
        </p:nvGrpSpPr>
        <p:grpSpPr>
          <a:xfrm>
            <a:off x="0" y="9409229"/>
            <a:ext cx="18288197" cy="878204"/>
            <a:chOff x="0" y="9409229"/>
            <a:chExt cx="18288197" cy="878204"/>
          </a:xfrm>
        </p:grpSpPr>
        <p:sp>
          <p:nvSpPr>
            <p:cNvPr id="492" name="Google Shape;492;p32"/>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3" name="Google Shape;493;p3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4" name="Google Shape;494;p3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5" name="Google Shape;495;p3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496" name="Google Shape;496;p3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497" name="Google Shape;497;p3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98" name="Google Shape;498;p3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499" name="Google Shape;499;p3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500" name="Google Shape;500;p32"/>
          <p:cNvPicPr preferRelativeResize="0"/>
          <p:nvPr/>
        </p:nvPicPr>
        <p:blipFill rotWithShape="1">
          <a:blip r:embed="rId7">
            <a:alphaModFix/>
          </a:blip>
          <a:srcRect b="0" l="0" r="0" t="5258"/>
          <a:stretch/>
        </p:blipFill>
        <p:spPr>
          <a:xfrm>
            <a:off x="391075" y="1878200"/>
            <a:ext cx="11208649" cy="737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3"/>
          <p:cNvSpPr txBox="1"/>
          <p:nvPr/>
        </p:nvSpPr>
        <p:spPr>
          <a:xfrm>
            <a:off x="9798725" y="2090725"/>
            <a:ext cx="6600900" cy="35619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Terdapat inconsistency data pada feature CITY dan STATE, dimana pada nama city dan state mengandung format “..[11]”</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hal ini dapat menyebabkan 1 nama lokasi sebagai dua entitas yang berbeda. Maka dari itu kita melakukan handling inconsisten data untuk feature CITY dan STATE</a:t>
            </a:r>
            <a:endParaRPr sz="2500">
              <a:solidFill>
                <a:srgbClr val="FFFFFF"/>
              </a:solidFill>
              <a:latin typeface="Roboto"/>
              <a:ea typeface="Roboto"/>
              <a:cs typeface="Roboto"/>
              <a:sym typeface="Roboto"/>
            </a:endParaRPr>
          </a:p>
        </p:txBody>
      </p:sp>
      <p:sp>
        <p:nvSpPr>
          <p:cNvPr id="506" name="Google Shape;506;p33"/>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Handling </a:t>
            </a:r>
            <a:r>
              <a:rPr b="1" lang="en-US" sz="6650">
                <a:solidFill>
                  <a:srgbClr val="FFC700"/>
                </a:solidFill>
                <a:latin typeface="Tahoma"/>
                <a:ea typeface="Tahoma"/>
                <a:cs typeface="Tahoma"/>
                <a:sym typeface="Tahoma"/>
              </a:rPr>
              <a:t>Inconsistent Data</a:t>
            </a:r>
            <a:r>
              <a:rPr b="1" lang="en-US" sz="6650">
                <a:solidFill>
                  <a:srgbClr val="FFC700"/>
                </a:solidFill>
                <a:latin typeface="Tahoma"/>
                <a:ea typeface="Tahoma"/>
                <a:cs typeface="Tahoma"/>
                <a:sym typeface="Tahoma"/>
              </a:rPr>
              <a:t> </a:t>
            </a:r>
            <a:endParaRPr b="1" sz="6650">
              <a:solidFill>
                <a:srgbClr val="FFC700"/>
              </a:solidFill>
              <a:latin typeface="Tahoma"/>
              <a:ea typeface="Tahoma"/>
              <a:cs typeface="Tahoma"/>
              <a:sym typeface="Tahoma"/>
            </a:endParaRPr>
          </a:p>
        </p:txBody>
      </p:sp>
      <p:grpSp>
        <p:nvGrpSpPr>
          <p:cNvPr id="507" name="Google Shape;507;p33"/>
          <p:cNvGrpSpPr/>
          <p:nvPr/>
        </p:nvGrpSpPr>
        <p:grpSpPr>
          <a:xfrm>
            <a:off x="0" y="9409229"/>
            <a:ext cx="18288197" cy="878204"/>
            <a:chOff x="0" y="9409229"/>
            <a:chExt cx="18288197" cy="878204"/>
          </a:xfrm>
        </p:grpSpPr>
        <p:sp>
          <p:nvSpPr>
            <p:cNvPr id="508" name="Google Shape;508;p33"/>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9" name="Google Shape;509;p3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0" name="Google Shape;510;p3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1" name="Google Shape;511;p3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12" name="Google Shape;512;p3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13" name="Google Shape;513;p3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14" name="Google Shape;514;p3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15" name="Google Shape;515;p3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pic>
        <p:nvPicPr>
          <p:cNvPr id="516" name="Google Shape;516;p33"/>
          <p:cNvPicPr preferRelativeResize="0"/>
          <p:nvPr/>
        </p:nvPicPr>
        <p:blipFill>
          <a:blip r:embed="rId7">
            <a:alphaModFix/>
          </a:blip>
          <a:stretch>
            <a:fillRect/>
          </a:stretch>
        </p:blipFill>
        <p:spPr>
          <a:xfrm>
            <a:off x="985838" y="2090725"/>
            <a:ext cx="4886325" cy="4962525"/>
          </a:xfrm>
          <a:prstGeom prst="rect">
            <a:avLst/>
          </a:prstGeom>
          <a:noFill/>
          <a:ln>
            <a:noFill/>
          </a:ln>
        </p:spPr>
      </p:pic>
      <p:pic>
        <p:nvPicPr>
          <p:cNvPr id="517" name="Google Shape;517;p33"/>
          <p:cNvPicPr preferRelativeResize="0"/>
          <p:nvPr/>
        </p:nvPicPr>
        <p:blipFill>
          <a:blip r:embed="rId8">
            <a:alphaModFix/>
          </a:blip>
          <a:stretch>
            <a:fillRect/>
          </a:stretch>
        </p:blipFill>
        <p:spPr>
          <a:xfrm>
            <a:off x="6120013" y="2030600"/>
            <a:ext cx="3227715" cy="7226229"/>
          </a:xfrm>
          <a:prstGeom prst="rect">
            <a:avLst/>
          </a:prstGeom>
          <a:noFill/>
          <a:ln>
            <a:noFill/>
          </a:ln>
        </p:spPr>
      </p:pic>
      <p:sp>
        <p:nvSpPr>
          <p:cNvPr id="518" name="Google Shape;518;p33"/>
          <p:cNvSpPr/>
          <p:nvPr/>
        </p:nvSpPr>
        <p:spPr>
          <a:xfrm>
            <a:off x="848925" y="5346375"/>
            <a:ext cx="2850600" cy="1227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9" name="Google Shape;519;p33"/>
          <p:cNvSpPr/>
          <p:nvPr/>
        </p:nvSpPr>
        <p:spPr>
          <a:xfrm>
            <a:off x="5872175" y="8769700"/>
            <a:ext cx="2276700" cy="87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20" name="Google Shape;520;p33"/>
          <p:cNvSpPr/>
          <p:nvPr/>
        </p:nvSpPr>
        <p:spPr>
          <a:xfrm>
            <a:off x="985850" y="4249788"/>
            <a:ext cx="1950000" cy="644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4"/>
          <p:cNvSpPr txBox="1"/>
          <p:nvPr/>
        </p:nvSpPr>
        <p:spPr>
          <a:xfrm>
            <a:off x="1504350" y="3362550"/>
            <a:ext cx="14845200" cy="1301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Penambahan feature “age_group” dilakukan untuk mengelompokkan nilai umur ke dalam kategori seperti young, adult, middle_aged, dan senior. Tujuannya adalah untuk menyederhanakan data numerik menjadi bentuk kategorikal yang lebih mudah dianalisis dan diinterpretasikan</a:t>
            </a:r>
            <a:endParaRPr sz="2500">
              <a:solidFill>
                <a:srgbClr val="FFFFFF"/>
              </a:solidFill>
              <a:latin typeface="Roboto"/>
              <a:ea typeface="Roboto"/>
              <a:cs typeface="Roboto"/>
              <a:sym typeface="Roboto"/>
            </a:endParaRPr>
          </a:p>
        </p:txBody>
      </p:sp>
      <p:sp>
        <p:nvSpPr>
          <p:cNvPr id="526" name="Google Shape;526;p34"/>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Feature Engineering</a:t>
            </a:r>
            <a:r>
              <a:rPr b="1" lang="en-US" sz="6650">
                <a:solidFill>
                  <a:srgbClr val="FFC700"/>
                </a:solidFill>
                <a:latin typeface="Tahoma"/>
                <a:ea typeface="Tahoma"/>
                <a:cs typeface="Tahoma"/>
                <a:sym typeface="Tahoma"/>
              </a:rPr>
              <a:t> </a:t>
            </a:r>
            <a:endParaRPr b="1" sz="6650">
              <a:solidFill>
                <a:srgbClr val="FFC700"/>
              </a:solidFill>
              <a:latin typeface="Tahoma"/>
              <a:ea typeface="Tahoma"/>
              <a:cs typeface="Tahoma"/>
              <a:sym typeface="Tahoma"/>
            </a:endParaRPr>
          </a:p>
        </p:txBody>
      </p:sp>
      <p:grpSp>
        <p:nvGrpSpPr>
          <p:cNvPr id="527" name="Google Shape;527;p34"/>
          <p:cNvGrpSpPr/>
          <p:nvPr/>
        </p:nvGrpSpPr>
        <p:grpSpPr>
          <a:xfrm>
            <a:off x="0" y="9409229"/>
            <a:ext cx="18288197" cy="878204"/>
            <a:chOff x="0" y="9409229"/>
            <a:chExt cx="18288197" cy="878204"/>
          </a:xfrm>
        </p:grpSpPr>
        <p:sp>
          <p:nvSpPr>
            <p:cNvPr id="528" name="Google Shape;528;p34"/>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9" name="Google Shape;529;p3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0" name="Google Shape;530;p3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1" name="Google Shape;531;p3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32" name="Google Shape;532;p3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33" name="Google Shape;533;p3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4" name="Google Shape;534;p3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35" name="Google Shape;535;p3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36" name="Google Shape;536;p34"/>
          <p:cNvSpPr txBox="1"/>
          <p:nvPr/>
        </p:nvSpPr>
        <p:spPr>
          <a:xfrm>
            <a:off x="1111475" y="2111425"/>
            <a:ext cx="10311000" cy="15036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Clr>
                <a:schemeClr val="lt1"/>
              </a:buClr>
              <a:buSzPts val="4800"/>
              <a:buFont typeface="Tahoma"/>
              <a:buAutoNum type="arabicPeriod"/>
            </a:pPr>
            <a:r>
              <a:rPr lang="en-US" sz="4800">
                <a:solidFill>
                  <a:schemeClr val="lt1"/>
                </a:solidFill>
                <a:latin typeface="Tahoma"/>
                <a:ea typeface="Tahoma"/>
                <a:cs typeface="Tahoma"/>
                <a:sym typeface="Tahoma"/>
              </a:rPr>
              <a:t>age_group</a:t>
            </a:r>
            <a:endParaRPr sz="4800">
              <a:solidFill>
                <a:schemeClr val="lt1"/>
              </a:solidFill>
              <a:latin typeface="Tahoma"/>
              <a:ea typeface="Tahoma"/>
              <a:cs typeface="Tahoma"/>
              <a:sym typeface="Tahoma"/>
            </a:endParaRPr>
          </a:p>
        </p:txBody>
      </p:sp>
      <p:graphicFrame>
        <p:nvGraphicFramePr>
          <p:cNvPr id="537" name="Google Shape;537;p34"/>
          <p:cNvGraphicFramePr/>
          <p:nvPr/>
        </p:nvGraphicFramePr>
        <p:xfrm>
          <a:off x="952600" y="4954775"/>
          <a:ext cx="3000000" cy="3000000"/>
        </p:xfrm>
        <a:graphic>
          <a:graphicData uri="http://schemas.openxmlformats.org/drawingml/2006/table">
            <a:tbl>
              <a:tblPr>
                <a:noFill/>
                <a:tableStyleId>{8BFE7CA9-0C63-45F1-B6F9-2820C55B3B35}</a:tableStyleId>
              </a:tblPr>
              <a:tblGrid>
                <a:gridCol w="8191500"/>
                <a:gridCol w="8191500"/>
              </a:tblGrid>
              <a:tr h="381000">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Rentang Umur</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Label</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 25</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young</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26 - 40</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adult</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41 - 60</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middle_aged</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61 ≥</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500">
                          <a:solidFill>
                            <a:schemeClr val="lt1"/>
                          </a:solidFill>
                          <a:latin typeface="Tahoma"/>
                          <a:ea typeface="Tahoma"/>
                          <a:cs typeface="Tahoma"/>
                          <a:sym typeface="Tahoma"/>
                        </a:rPr>
                        <a:t>senior</a:t>
                      </a:r>
                      <a:endParaRPr sz="25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35"/>
          <p:cNvSpPr txBox="1"/>
          <p:nvPr/>
        </p:nvSpPr>
        <p:spPr>
          <a:xfrm>
            <a:off x="1504350" y="3362550"/>
            <a:ext cx="14845200" cy="87348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Pembagian kelompok usia  tidak berdasarkan pada satu teori tunggal, tapi merupakan gabungan dari beberapa teori yakni:</a:t>
            </a:r>
            <a:br>
              <a:rPr lang="en-US" sz="2500">
                <a:solidFill>
                  <a:srgbClr val="FFFFFF"/>
                </a:solidFill>
                <a:latin typeface="Roboto"/>
                <a:ea typeface="Roboto"/>
                <a:cs typeface="Roboto"/>
                <a:sym typeface="Roboto"/>
              </a:rPr>
            </a:br>
            <a:r>
              <a:rPr lang="en-US" sz="2500">
                <a:solidFill>
                  <a:srgbClr val="FFFFFF"/>
                </a:solidFill>
                <a:latin typeface="Roboto"/>
                <a:ea typeface="Roboto"/>
                <a:cs typeface="Roboto"/>
                <a:sym typeface="Roboto"/>
              </a:rPr>
              <a:t>1. Teori Perkembangan Psikososial-Erikson</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i="1" lang="en-US" sz="2500">
                <a:solidFill>
                  <a:srgbClr val="FFFFFF"/>
                </a:solidFill>
                <a:latin typeface="Roboto"/>
                <a:ea typeface="Roboto"/>
                <a:cs typeface="Roboto"/>
                <a:sym typeface="Roboto"/>
              </a:rPr>
              <a:t> (Sumber: </a:t>
            </a:r>
            <a:r>
              <a:rPr i="1" lang="en-US" sz="2200" u="sng">
                <a:solidFill>
                  <a:schemeClr val="hlink"/>
                </a:solidFill>
                <a:hlinkClick r:id="rId3"/>
              </a:rPr>
              <a:t>Kategori Umur Menurut Depkes RI | PDF</a:t>
            </a:r>
            <a:r>
              <a:rPr i="1" lang="en-US" sz="3600">
                <a:solidFill>
                  <a:srgbClr val="FFFFFF"/>
                </a:solidFill>
                <a:latin typeface="Roboto"/>
                <a:ea typeface="Roboto"/>
                <a:cs typeface="Roboto"/>
                <a:sym typeface="Roboto"/>
              </a:rPr>
              <a:t>)</a:t>
            </a:r>
            <a:br>
              <a:rPr lang="en-US" sz="2500">
                <a:solidFill>
                  <a:srgbClr val="FFFFFF"/>
                </a:solidFill>
                <a:latin typeface="Roboto"/>
                <a:ea typeface="Roboto"/>
                <a:cs typeface="Roboto"/>
                <a:sym typeface="Roboto"/>
              </a:rPr>
            </a:br>
            <a:r>
              <a:rPr lang="en-US" sz="2500">
                <a:solidFill>
                  <a:srgbClr val="FFFFFF"/>
                </a:solidFill>
                <a:latin typeface="Roboto"/>
                <a:ea typeface="Roboto"/>
                <a:cs typeface="Roboto"/>
                <a:sym typeface="Roboto"/>
              </a:rPr>
              <a:t>2. Klasifikasi Usia Menurut WHO dan Kementerian Kesehatan RI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a:t>
            </a:r>
            <a:r>
              <a:rPr i="1" lang="en-US" sz="2500">
                <a:solidFill>
                  <a:srgbClr val="FFFFFF"/>
                </a:solidFill>
                <a:latin typeface="Roboto"/>
                <a:ea typeface="Roboto"/>
                <a:cs typeface="Roboto"/>
                <a:sym typeface="Roboto"/>
              </a:rPr>
              <a:t>Sumber: </a:t>
            </a:r>
            <a:r>
              <a:rPr i="1" lang="en-US" sz="2500" u="sng">
                <a:solidFill>
                  <a:schemeClr val="hlink"/>
                </a:solidFill>
                <a:hlinkClick r:id="rId4"/>
              </a:rPr>
              <a:t>Kategori Umur Menurut Depkes RI | PDF</a:t>
            </a:r>
            <a:r>
              <a:rPr i="1" lang="en-US" sz="2500">
                <a:solidFill>
                  <a:srgbClr val="FFFFFF"/>
                </a:solidFill>
                <a:latin typeface="Roboto"/>
                <a:ea typeface="Roboto"/>
                <a:cs typeface="Roboto"/>
                <a:sym typeface="Roboto"/>
              </a:rPr>
              <a:t>)</a:t>
            </a:r>
            <a:br>
              <a:rPr lang="en-US" sz="2500">
                <a:solidFill>
                  <a:srgbClr val="FFFFFF"/>
                </a:solidFill>
                <a:latin typeface="Roboto"/>
                <a:ea typeface="Roboto"/>
                <a:cs typeface="Roboto"/>
                <a:sym typeface="Roboto"/>
              </a:rPr>
            </a:br>
            <a:r>
              <a:rPr lang="en-US" sz="2500">
                <a:solidFill>
                  <a:srgbClr val="FFFFFF"/>
                </a:solidFill>
                <a:latin typeface="Roboto"/>
                <a:ea typeface="Roboto"/>
                <a:cs typeface="Roboto"/>
                <a:sym typeface="Roboto"/>
              </a:rPr>
              <a:t>3. Klasifikasi Usia dalam penelitian Demografi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i="1" lang="en-US" sz="2500">
                <a:solidFill>
                  <a:srgbClr val="FFFFFF"/>
                </a:solidFill>
                <a:latin typeface="Roboto"/>
                <a:ea typeface="Roboto"/>
                <a:cs typeface="Roboto"/>
                <a:sym typeface="Roboto"/>
              </a:rPr>
              <a:t>(Sumber: </a:t>
            </a:r>
            <a:r>
              <a:rPr i="1" lang="en-US" sz="2500" u="sng">
                <a:solidFill>
                  <a:schemeClr val="hlink"/>
                </a:solidFill>
                <a:hlinkClick r:id="rId5"/>
              </a:rPr>
              <a:t>Klasifikasi Kelompok Umur Manusia Berdasarkan Analisis Dimensifraktal Box Counting Dari Citra Wajah Dengan Deteksi Tepi Canny - Neliti</a:t>
            </a:r>
            <a:r>
              <a:rPr i="1" lang="en-US" sz="2500">
                <a:solidFill>
                  <a:srgbClr val="FFFFFF"/>
                </a:solidFill>
                <a:latin typeface="Roboto"/>
                <a:ea typeface="Roboto"/>
                <a:cs typeface="Roboto"/>
                <a:sym typeface="Roboto"/>
              </a:rPr>
              <a:t>)</a:t>
            </a:r>
            <a:br>
              <a:rPr lang="en-US" sz="2500">
                <a:solidFill>
                  <a:srgbClr val="FFFFFF"/>
                </a:solidFill>
                <a:latin typeface="Roboto"/>
                <a:ea typeface="Roboto"/>
                <a:cs typeface="Roboto"/>
                <a:sym typeface="Roboto"/>
              </a:rPr>
            </a:b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yang mana pembagian kelompok usia  ini merupakan konvensi umum yangi sering dipakai dalam berbagai bidang terutama dalam bidang: sosiologi, psikologi perkembangan, demografi serta pemasaran dan kebijakan publik.</a:t>
            </a: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endParaRPr sz="2500">
              <a:solidFill>
                <a:srgbClr val="FFFFFF"/>
              </a:solidFill>
              <a:latin typeface="Roboto"/>
              <a:ea typeface="Roboto"/>
              <a:cs typeface="Roboto"/>
              <a:sym typeface="Roboto"/>
            </a:endParaRPr>
          </a:p>
        </p:txBody>
      </p:sp>
      <p:sp>
        <p:nvSpPr>
          <p:cNvPr id="543" name="Google Shape;543;p35"/>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Feature Engineering </a:t>
            </a:r>
            <a:endParaRPr b="1" sz="6650">
              <a:solidFill>
                <a:srgbClr val="FFC700"/>
              </a:solidFill>
              <a:latin typeface="Tahoma"/>
              <a:ea typeface="Tahoma"/>
              <a:cs typeface="Tahoma"/>
              <a:sym typeface="Tahoma"/>
            </a:endParaRPr>
          </a:p>
        </p:txBody>
      </p:sp>
      <p:grpSp>
        <p:nvGrpSpPr>
          <p:cNvPr id="544" name="Google Shape;544;p35"/>
          <p:cNvGrpSpPr/>
          <p:nvPr/>
        </p:nvGrpSpPr>
        <p:grpSpPr>
          <a:xfrm>
            <a:off x="0" y="9409229"/>
            <a:ext cx="18288197" cy="878204"/>
            <a:chOff x="0" y="9409229"/>
            <a:chExt cx="18288197" cy="878204"/>
          </a:xfrm>
        </p:grpSpPr>
        <p:sp>
          <p:nvSpPr>
            <p:cNvPr id="545" name="Google Shape;545;p35"/>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6" name="Google Shape;546;p3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7" name="Google Shape;547;p3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48" name="Google Shape;548;p35"/>
            <p:cNvPicPr preferRelativeResize="0"/>
            <p:nvPr/>
          </p:nvPicPr>
          <p:blipFill rotWithShape="1">
            <a:blip r:embed="rId6">
              <a:alphaModFix/>
            </a:blip>
            <a:srcRect b="0" l="0" r="0" t="0"/>
            <a:stretch/>
          </p:blipFill>
          <p:spPr>
            <a:xfrm>
              <a:off x="13989170" y="9452982"/>
              <a:ext cx="1438816" cy="834017"/>
            </a:xfrm>
            <a:prstGeom prst="rect">
              <a:avLst/>
            </a:prstGeom>
            <a:noFill/>
            <a:ln>
              <a:noFill/>
            </a:ln>
          </p:spPr>
        </p:pic>
        <p:pic>
          <p:nvPicPr>
            <p:cNvPr id="549" name="Google Shape;549;p35"/>
            <p:cNvPicPr preferRelativeResize="0"/>
            <p:nvPr/>
          </p:nvPicPr>
          <p:blipFill rotWithShape="1">
            <a:blip r:embed="rId7">
              <a:alphaModFix/>
            </a:blip>
            <a:srcRect b="0" l="0" r="0" t="0"/>
            <a:stretch/>
          </p:blipFill>
          <p:spPr>
            <a:xfrm>
              <a:off x="10524075" y="9452982"/>
              <a:ext cx="1447422" cy="834017"/>
            </a:xfrm>
            <a:prstGeom prst="rect">
              <a:avLst/>
            </a:prstGeom>
            <a:noFill/>
            <a:ln>
              <a:noFill/>
            </a:ln>
          </p:spPr>
        </p:pic>
        <p:sp>
          <p:nvSpPr>
            <p:cNvPr id="550" name="Google Shape;550;p3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51" name="Google Shape;551;p35"/>
            <p:cNvPicPr preferRelativeResize="0"/>
            <p:nvPr/>
          </p:nvPicPr>
          <p:blipFill rotWithShape="1">
            <a:blip r:embed="rId8">
              <a:alphaModFix/>
            </a:blip>
            <a:srcRect b="0" l="0" r="0" t="0"/>
            <a:stretch/>
          </p:blipFill>
          <p:spPr>
            <a:xfrm>
              <a:off x="2864616" y="9452982"/>
              <a:ext cx="1438816" cy="834017"/>
            </a:xfrm>
            <a:prstGeom prst="rect">
              <a:avLst/>
            </a:prstGeom>
            <a:noFill/>
            <a:ln>
              <a:noFill/>
            </a:ln>
          </p:spPr>
        </p:pic>
        <p:pic>
          <p:nvPicPr>
            <p:cNvPr id="552" name="Google Shape;552;p35"/>
            <p:cNvPicPr preferRelativeResize="0"/>
            <p:nvPr/>
          </p:nvPicPr>
          <p:blipFill rotWithShape="1">
            <a:blip r:embed="rId9">
              <a:alphaModFix/>
            </a:blip>
            <a:srcRect b="0" l="0" r="0" t="0"/>
            <a:stretch/>
          </p:blipFill>
          <p:spPr>
            <a:xfrm>
              <a:off x="6321106" y="9452982"/>
              <a:ext cx="1447422" cy="834017"/>
            </a:xfrm>
            <a:prstGeom prst="rect">
              <a:avLst/>
            </a:prstGeom>
            <a:noFill/>
            <a:ln>
              <a:noFill/>
            </a:ln>
          </p:spPr>
        </p:pic>
      </p:grpSp>
      <p:sp>
        <p:nvSpPr>
          <p:cNvPr id="553" name="Google Shape;553;p35"/>
          <p:cNvSpPr txBox="1"/>
          <p:nvPr/>
        </p:nvSpPr>
        <p:spPr>
          <a:xfrm>
            <a:off x="1111475" y="2111425"/>
            <a:ext cx="10311000" cy="8781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Clr>
                <a:schemeClr val="lt1"/>
              </a:buClr>
              <a:buSzPts val="4800"/>
              <a:buFont typeface="Tahoma"/>
              <a:buAutoNum type="arabicPeriod"/>
            </a:pPr>
            <a:r>
              <a:rPr lang="en-US" sz="4800">
                <a:solidFill>
                  <a:schemeClr val="lt1"/>
                </a:solidFill>
                <a:latin typeface="Tahoma"/>
                <a:ea typeface="Tahoma"/>
                <a:cs typeface="Tahoma"/>
                <a:sym typeface="Tahoma"/>
              </a:rPr>
              <a:t>age_group</a:t>
            </a:r>
            <a:endParaRPr sz="4800">
              <a:solidFill>
                <a:schemeClr val="lt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6"/>
          <p:cNvSpPr txBox="1"/>
          <p:nvPr/>
        </p:nvSpPr>
        <p:spPr>
          <a:xfrm>
            <a:off x="1504350" y="3362550"/>
            <a:ext cx="14845200" cy="8597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Clr>
                <a:schemeClr val="dk1"/>
              </a:buClr>
              <a:buSzPts val="1100"/>
              <a:buFont typeface="Arial"/>
              <a:buNone/>
            </a:pPr>
            <a:r>
              <a:rPr b="1" lang="en-US" sz="2000">
                <a:solidFill>
                  <a:schemeClr val="lt1"/>
                </a:solidFill>
              </a:rPr>
              <a:t>Young (Muda)</a:t>
            </a:r>
            <a:r>
              <a:rPr lang="en-US" sz="2000">
                <a:solidFill>
                  <a:schemeClr val="lt1"/>
                </a:solidFill>
              </a:rPr>
              <a:t>:</a:t>
            </a:r>
            <a:endParaRPr sz="2000">
              <a:solidFill>
                <a:schemeClr val="lt1"/>
              </a:solidFill>
            </a:endParaRPr>
          </a:p>
          <a:p>
            <a:pPr indent="-355600" lvl="0" marL="457200" rtl="0" algn="l">
              <a:lnSpc>
                <a:spcPct val="115000"/>
              </a:lnSpc>
              <a:spcBef>
                <a:spcPts val="1200"/>
              </a:spcBef>
              <a:spcAft>
                <a:spcPts val="0"/>
              </a:spcAft>
              <a:buClr>
                <a:schemeClr val="lt1"/>
              </a:buClr>
              <a:buSzPts val="2000"/>
              <a:buChar char="●"/>
            </a:pPr>
            <a:r>
              <a:rPr lang="en-US" sz="2000">
                <a:solidFill>
                  <a:schemeClr val="lt1"/>
                </a:solidFill>
              </a:rPr>
              <a:t>Biasanya mencakup usia </a:t>
            </a:r>
            <a:r>
              <a:rPr b="1" lang="en-US" sz="2000">
                <a:solidFill>
                  <a:schemeClr val="lt1"/>
                </a:solidFill>
              </a:rPr>
              <a:t>0-25 tahun</a:t>
            </a:r>
            <a:r>
              <a:rPr lang="en-US" sz="2000">
                <a:solidFill>
                  <a:schemeClr val="lt1"/>
                </a:solidFill>
              </a:rPr>
              <a:t>, termasuk bayi, anak-anak, dan remaja.</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Masa ini sering dikaitkan dengan pertumbuhan fisik dan perkembangan mental yang cepat.</a:t>
            </a:r>
            <a:endParaRPr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Adult (Dewasa)</a:t>
            </a:r>
            <a:r>
              <a:rPr lang="en-US" sz="2000">
                <a:solidFill>
                  <a:schemeClr val="lt1"/>
                </a:solidFill>
              </a:rPr>
              <a:t>:</a:t>
            </a:r>
            <a:endParaRPr sz="2000">
              <a:solidFill>
                <a:schemeClr val="lt1"/>
              </a:solidFill>
            </a:endParaRPr>
          </a:p>
          <a:p>
            <a:pPr indent="-355600" lvl="0" marL="457200" rtl="0" algn="l">
              <a:lnSpc>
                <a:spcPct val="115000"/>
              </a:lnSpc>
              <a:spcBef>
                <a:spcPts val="1200"/>
              </a:spcBef>
              <a:spcAft>
                <a:spcPts val="0"/>
              </a:spcAft>
              <a:buClr>
                <a:schemeClr val="lt1"/>
              </a:buClr>
              <a:buSzPts val="2000"/>
              <a:buChar char="●"/>
            </a:pPr>
            <a:r>
              <a:rPr lang="en-US" sz="2000">
                <a:solidFill>
                  <a:schemeClr val="lt1"/>
                </a:solidFill>
              </a:rPr>
              <a:t>Usia </a:t>
            </a:r>
            <a:r>
              <a:rPr b="1" lang="en-US" sz="2000">
                <a:solidFill>
                  <a:schemeClr val="lt1"/>
                </a:solidFill>
              </a:rPr>
              <a:t>26-40 tahun</a:t>
            </a:r>
            <a:r>
              <a:rPr lang="en-US" sz="2000">
                <a:solidFill>
                  <a:schemeClr val="lt1"/>
                </a:solidFill>
              </a:rPr>
              <a:t> sering dianggap sebagai dewasa awal.</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Masa ini ditandai dengan kemandirian, produktivitas, dan pembentukan identitas sosial.</a:t>
            </a:r>
            <a:endParaRPr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Middle Age (Paruh Baya)</a:t>
            </a:r>
            <a:r>
              <a:rPr lang="en-US" sz="2000">
                <a:solidFill>
                  <a:schemeClr val="lt1"/>
                </a:solidFill>
              </a:rPr>
              <a:t>:</a:t>
            </a:r>
            <a:endParaRPr sz="2000">
              <a:solidFill>
                <a:schemeClr val="lt1"/>
              </a:solidFill>
            </a:endParaRPr>
          </a:p>
          <a:p>
            <a:pPr indent="-355600" lvl="0" marL="457200" rtl="0" algn="l">
              <a:lnSpc>
                <a:spcPct val="115000"/>
              </a:lnSpc>
              <a:spcBef>
                <a:spcPts val="1200"/>
              </a:spcBef>
              <a:spcAft>
                <a:spcPts val="0"/>
              </a:spcAft>
              <a:buClr>
                <a:schemeClr val="lt1"/>
              </a:buClr>
              <a:buSzPts val="2000"/>
              <a:buChar char="●"/>
            </a:pPr>
            <a:r>
              <a:rPr lang="en-US" sz="2000">
                <a:solidFill>
                  <a:schemeClr val="lt1"/>
                </a:solidFill>
              </a:rPr>
              <a:t>Usia </a:t>
            </a:r>
            <a:r>
              <a:rPr b="1" lang="en-US" sz="2000">
                <a:solidFill>
                  <a:schemeClr val="lt1"/>
                </a:solidFill>
              </a:rPr>
              <a:t>41-60 tahun</a:t>
            </a:r>
            <a:r>
              <a:rPr lang="en-US" sz="2000">
                <a:solidFill>
                  <a:schemeClr val="lt1"/>
                </a:solidFill>
              </a:rPr>
              <a:t> biasanya masuk dalam kategori ini.</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Masa ini sering dikaitkan dengan stabilitas </a:t>
            </a:r>
            <a:r>
              <a:rPr lang="en-US" sz="2000">
                <a:solidFill>
                  <a:schemeClr val="lt1"/>
                </a:solidFill>
              </a:rPr>
              <a:t>karir</a:t>
            </a:r>
            <a:r>
              <a:rPr lang="en-US" sz="2000">
                <a:solidFill>
                  <a:schemeClr val="lt1"/>
                </a:solidFill>
              </a:rPr>
              <a:t>, keluarga, dan refleksi terhadap pencapaian hidup.</a:t>
            </a:r>
            <a:endParaRPr sz="20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lt1"/>
                </a:solidFill>
              </a:rPr>
              <a:t>Older Age (Lansia)</a:t>
            </a:r>
            <a:r>
              <a:rPr lang="en-US" sz="2000">
                <a:solidFill>
                  <a:schemeClr val="lt1"/>
                </a:solidFill>
              </a:rPr>
              <a:t>:</a:t>
            </a:r>
            <a:endParaRPr sz="2000">
              <a:solidFill>
                <a:schemeClr val="lt1"/>
              </a:solidFill>
            </a:endParaRPr>
          </a:p>
          <a:p>
            <a:pPr indent="-355600" lvl="0" marL="457200" rtl="0" algn="l">
              <a:lnSpc>
                <a:spcPct val="115000"/>
              </a:lnSpc>
              <a:spcBef>
                <a:spcPts val="1200"/>
              </a:spcBef>
              <a:spcAft>
                <a:spcPts val="0"/>
              </a:spcAft>
              <a:buClr>
                <a:schemeClr val="lt1"/>
              </a:buClr>
              <a:buSzPts val="2000"/>
              <a:buChar char="●"/>
            </a:pPr>
            <a:r>
              <a:rPr lang="en-US" sz="2000">
                <a:solidFill>
                  <a:schemeClr val="lt1"/>
                </a:solidFill>
              </a:rPr>
              <a:t>Usia </a:t>
            </a:r>
            <a:r>
              <a:rPr b="1" lang="en-US" sz="2000">
                <a:solidFill>
                  <a:schemeClr val="lt1"/>
                </a:solidFill>
              </a:rPr>
              <a:t>61 tahun ke atas</a:t>
            </a:r>
            <a:r>
              <a:rPr lang="en-US" sz="2000">
                <a:solidFill>
                  <a:schemeClr val="lt1"/>
                </a:solidFill>
              </a:rPr>
              <a:t> termasuk dalam kategori ini.</a:t>
            </a:r>
            <a:endParaRPr sz="2000">
              <a:solidFill>
                <a:schemeClr val="lt1"/>
              </a:solidFill>
            </a:endParaRPr>
          </a:p>
          <a:p>
            <a:pPr indent="-355600" lvl="0" marL="457200" rtl="0" algn="l">
              <a:lnSpc>
                <a:spcPct val="115000"/>
              </a:lnSpc>
              <a:spcBef>
                <a:spcPts val="0"/>
              </a:spcBef>
              <a:spcAft>
                <a:spcPts val="0"/>
              </a:spcAft>
              <a:buClr>
                <a:schemeClr val="lt1"/>
              </a:buClr>
              <a:buSzPts val="2000"/>
              <a:buChar char="●"/>
            </a:pPr>
            <a:r>
              <a:rPr lang="en-US" sz="2000">
                <a:solidFill>
                  <a:schemeClr val="lt1"/>
                </a:solidFill>
              </a:rPr>
              <a:t>Fokus pada kesehatan, kebijaksanaan, dan kontribusi sosial.</a:t>
            </a:r>
            <a:endParaRPr sz="2000">
              <a:solidFill>
                <a:schemeClr val="lt1"/>
              </a:solidFill>
            </a:endParaRPr>
          </a:p>
          <a:p>
            <a:pPr indent="0" lvl="0" marL="12700" marR="5080" rtl="0" algn="just">
              <a:lnSpc>
                <a:spcPct val="117500"/>
              </a:lnSpc>
              <a:spcBef>
                <a:spcPts val="1200"/>
              </a:spcBef>
              <a:spcAft>
                <a:spcPts val="0"/>
              </a:spcAft>
              <a:buNone/>
            </a:pP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br>
              <a:rPr lang="en-US" sz="2500">
                <a:solidFill>
                  <a:srgbClr val="FFFFFF"/>
                </a:solidFill>
                <a:latin typeface="Roboto"/>
                <a:ea typeface="Roboto"/>
                <a:cs typeface="Roboto"/>
                <a:sym typeface="Roboto"/>
              </a:rPr>
            </a:br>
            <a:endParaRPr sz="2500">
              <a:solidFill>
                <a:srgbClr val="FFFFFF"/>
              </a:solidFill>
              <a:latin typeface="Roboto"/>
              <a:ea typeface="Roboto"/>
              <a:cs typeface="Roboto"/>
              <a:sym typeface="Roboto"/>
            </a:endParaRPr>
          </a:p>
        </p:txBody>
      </p:sp>
      <p:sp>
        <p:nvSpPr>
          <p:cNvPr id="559" name="Google Shape;559;p36"/>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Feature Engineering </a:t>
            </a:r>
            <a:endParaRPr b="1" sz="6650">
              <a:solidFill>
                <a:srgbClr val="FFC700"/>
              </a:solidFill>
              <a:latin typeface="Tahoma"/>
              <a:ea typeface="Tahoma"/>
              <a:cs typeface="Tahoma"/>
              <a:sym typeface="Tahoma"/>
            </a:endParaRPr>
          </a:p>
        </p:txBody>
      </p:sp>
      <p:grpSp>
        <p:nvGrpSpPr>
          <p:cNvPr id="560" name="Google Shape;560;p36"/>
          <p:cNvGrpSpPr/>
          <p:nvPr/>
        </p:nvGrpSpPr>
        <p:grpSpPr>
          <a:xfrm>
            <a:off x="0" y="9409229"/>
            <a:ext cx="18288197" cy="878204"/>
            <a:chOff x="0" y="9409229"/>
            <a:chExt cx="18288197" cy="878204"/>
          </a:xfrm>
        </p:grpSpPr>
        <p:sp>
          <p:nvSpPr>
            <p:cNvPr id="561" name="Google Shape;561;p36"/>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2" name="Google Shape;562;p3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3" name="Google Shape;563;p3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4" name="Google Shape;564;p3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65" name="Google Shape;565;p3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66" name="Google Shape;566;p3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67" name="Google Shape;567;p3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68" name="Google Shape;568;p3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69" name="Google Shape;569;p36"/>
          <p:cNvSpPr txBox="1"/>
          <p:nvPr/>
        </p:nvSpPr>
        <p:spPr>
          <a:xfrm>
            <a:off x="1111475" y="2111425"/>
            <a:ext cx="10311000" cy="8781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Clr>
                <a:schemeClr val="lt1"/>
              </a:buClr>
              <a:buSzPts val="4800"/>
              <a:buFont typeface="Tahoma"/>
              <a:buAutoNum type="arabicPeriod"/>
            </a:pPr>
            <a:r>
              <a:rPr lang="en-US" sz="4800">
                <a:solidFill>
                  <a:schemeClr val="lt1"/>
                </a:solidFill>
                <a:latin typeface="Tahoma"/>
                <a:ea typeface="Tahoma"/>
                <a:cs typeface="Tahoma"/>
                <a:sym typeface="Tahoma"/>
              </a:rPr>
              <a:t>age_group</a:t>
            </a:r>
            <a:endParaRPr sz="4800">
              <a:solidFill>
                <a:schemeClr val="lt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txBox="1"/>
          <p:nvPr/>
        </p:nvSpPr>
        <p:spPr>
          <a:xfrm>
            <a:off x="1504350" y="3362550"/>
            <a:ext cx="14845200" cy="13014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Penambahan feature “</a:t>
            </a:r>
            <a:r>
              <a:rPr lang="en-US" sz="2500">
                <a:solidFill>
                  <a:srgbClr val="FFFFFF"/>
                </a:solidFill>
                <a:latin typeface="Roboto"/>
                <a:ea typeface="Roboto"/>
                <a:cs typeface="Roboto"/>
                <a:sym typeface="Roboto"/>
              </a:rPr>
              <a:t>experience_age_ratio</a:t>
            </a:r>
            <a:r>
              <a:rPr lang="en-US" sz="2500">
                <a:solidFill>
                  <a:srgbClr val="FFFFFF"/>
                </a:solidFill>
                <a:latin typeface="Roboto"/>
                <a:ea typeface="Roboto"/>
                <a:cs typeface="Roboto"/>
                <a:sym typeface="Roboto"/>
              </a:rPr>
              <a:t>” dilakukan </a:t>
            </a:r>
            <a:r>
              <a:rPr lang="en-US" sz="2500">
                <a:solidFill>
                  <a:srgbClr val="FFFFFF"/>
                </a:solidFill>
                <a:latin typeface="Roboto"/>
                <a:ea typeface="Roboto"/>
                <a:cs typeface="Roboto"/>
                <a:sym typeface="Roboto"/>
              </a:rPr>
              <a:t>untuk merepresentasikan proporsi pengalaman kerja seseorang terhadap usianya. Rasio ini memberikan insight seberapa besar bagian hidup seseorang yang telah dihabiskan untuk bekerja</a:t>
            </a:r>
            <a:endParaRPr sz="2500">
              <a:solidFill>
                <a:srgbClr val="FFFFFF"/>
              </a:solidFill>
              <a:latin typeface="Roboto"/>
              <a:ea typeface="Roboto"/>
              <a:cs typeface="Roboto"/>
              <a:sym typeface="Roboto"/>
            </a:endParaRPr>
          </a:p>
        </p:txBody>
      </p:sp>
      <p:sp>
        <p:nvSpPr>
          <p:cNvPr id="575" name="Google Shape;575;p37"/>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Feature Engineering </a:t>
            </a:r>
            <a:endParaRPr b="1" sz="6650">
              <a:solidFill>
                <a:srgbClr val="FFC700"/>
              </a:solidFill>
              <a:latin typeface="Tahoma"/>
              <a:ea typeface="Tahoma"/>
              <a:cs typeface="Tahoma"/>
              <a:sym typeface="Tahoma"/>
            </a:endParaRPr>
          </a:p>
        </p:txBody>
      </p:sp>
      <p:grpSp>
        <p:nvGrpSpPr>
          <p:cNvPr id="576" name="Google Shape;576;p37"/>
          <p:cNvGrpSpPr/>
          <p:nvPr/>
        </p:nvGrpSpPr>
        <p:grpSpPr>
          <a:xfrm>
            <a:off x="0" y="9409229"/>
            <a:ext cx="18288197" cy="878204"/>
            <a:chOff x="0" y="9409229"/>
            <a:chExt cx="18288197" cy="878204"/>
          </a:xfrm>
        </p:grpSpPr>
        <p:sp>
          <p:nvSpPr>
            <p:cNvPr id="577" name="Google Shape;577;p37"/>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8" name="Google Shape;578;p37"/>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79" name="Google Shape;579;p37"/>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0" name="Google Shape;580;p37"/>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581" name="Google Shape;581;p37"/>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582" name="Google Shape;582;p37"/>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83" name="Google Shape;583;p37"/>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584" name="Google Shape;584;p37"/>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585" name="Google Shape;585;p37"/>
          <p:cNvSpPr txBox="1"/>
          <p:nvPr/>
        </p:nvSpPr>
        <p:spPr>
          <a:xfrm>
            <a:off x="952600" y="2111425"/>
            <a:ext cx="103110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chemeClr val="lt1"/>
                </a:solidFill>
                <a:latin typeface="Tahoma"/>
                <a:ea typeface="Tahoma"/>
                <a:cs typeface="Tahoma"/>
                <a:sym typeface="Tahoma"/>
              </a:rPr>
              <a:t>2. experience_age_ratio</a:t>
            </a:r>
            <a:endParaRPr sz="4800">
              <a:solidFill>
                <a:schemeClr val="lt1"/>
              </a:solidFill>
              <a:latin typeface="Tahoma"/>
              <a:ea typeface="Tahoma"/>
              <a:cs typeface="Tahoma"/>
              <a:sym typeface="Tahoma"/>
            </a:endParaRPr>
          </a:p>
        </p:txBody>
      </p:sp>
      <p:pic>
        <p:nvPicPr>
          <p:cNvPr id="586" name="Google Shape;586;p37"/>
          <p:cNvPicPr preferRelativeResize="0"/>
          <p:nvPr/>
        </p:nvPicPr>
        <p:blipFill>
          <a:blip r:embed="rId7">
            <a:alphaModFix/>
          </a:blip>
          <a:stretch>
            <a:fillRect/>
          </a:stretch>
        </p:blipFill>
        <p:spPr>
          <a:xfrm>
            <a:off x="3019263" y="5097338"/>
            <a:ext cx="2687289" cy="3878500"/>
          </a:xfrm>
          <a:prstGeom prst="rect">
            <a:avLst/>
          </a:prstGeom>
          <a:noFill/>
          <a:ln>
            <a:noFill/>
          </a:ln>
        </p:spPr>
      </p:pic>
      <p:pic>
        <p:nvPicPr>
          <p:cNvPr id="587" name="Google Shape;587;p37"/>
          <p:cNvPicPr preferRelativeResize="0"/>
          <p:nvPr/>
        </p:nvPicPr>
        <p:blipFill>
          <a:blip r:embed="rId8">
            <a:alphaModFix/>
          </a:blip>
          <a:stretch>
            <a:fillRect/>
          </a:stretch>
        </p:blipFill>
        <p:spPr>
          <a:xfrm>
            <a:off x="9643940" y="5097338"/>
            <a:ext cx="3610510" cy="3878500"/>
          </a:xfrm>
          <a:prstGeom prst="rect">
            <a:avLst/>
          </a:prstGeom>
          <a:noFill/>
          <a:ln>
            <a:noFill/>
          </a:ln>
        </p:spPr>
      </p:pic>
      <p:sp>
        <p:nvSpPr>
          <p:cNvPr id="588" name="Google Shape;588;p37"/>
          <p:cNvSpPr/>
          <p:nvPr/>
        </p:nvSpPr>
        <p:spPr>
          <a:xfrm>
            <a:off x="6301075" y="6086275"/>
            <a:ext cx="2506200" cy="130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38"/>
          <p:cNvSpPr txBox="1"/>
          <p:nvPr/>
        </p:nvSpPr>
        <p:spPr>
          <a:xfrm>
            <a:off x="1504350" y="3362550"/>
            <a:ext cx="14845200" cy="5214900"/>
          </a:xfrm>
          <a:prstGeom prst="rect">
            <a:avLst/>
          </a:prstGeom>
          <a:noFill/>
          <a:ln>
            <a:noFill/>
          </a:ln>
        </p:spPr>
        <p:txBody>
          <a:bodyPr anchorCtr="0" anchor="t" bIns="0" lIns="0" spcFirstLastPara="1" rIns="0" wrap="square" tIns="12050">
            <a:spAutoFit/>
          </a:bodyPr>
          <a:lstStyle/>
          <a:p>
            <a:pPr indent="0" lvl="0" marL="0" rtl="0" algn="l">
              <a:lnSpc>
                <a:spcPct val="150000"/>
              </a:lnSpc>
              <a:spcBef>
                <a:spcPts val="1400"/>
              </a:spcBef>
              <a:spcAft>
                <a:spcPts val="0"/>
              </a:spcAft>
              <a:buClr>
                <a:schemeClr val="dk1"/>
              </a:buClr>
              <a:buSzPts val="1100"/>
              <a:buFont typeface="Arial"/>
              <a:buNone/>
            </a:pPr>
            <a:r>
              <a:rPr lang="en-US" sz="3200">
                <a:solidFill>
                  <a:schemeClr val="lt1"/>
                </a:solidFill>
              </a:rPr>
              <a:t>Efek Penambahan Fitur ini ke Model:</a:t>
            </a:r>
            <a:endParaRPr sz="3200">
              <a:solidFill>
                <a:schemeClr val="lt1"/>
              </a:solidFill>
            </a:endParaRPr>
          </a:p>
          <a:p>
            <a:pPr indent="-419100" lvl="0" marL="457200" rtl="0" algn="l">
              <a:lnSpc>
                <a:spcPct val="150000"/>
              </a:lnSpc>
              <a:spcBef>
                <a:spcPts val="1200"/>
              </a:spcBef>
              <a:spcAft>
                <a:spcPts val="0"/>
              </a:spcAft>
              <a:buClr>
                <a:schemeClr val="lt1"/>
              </a:buClr>
              <a:buSzPts val="3000"/>
              <a:buAutoNum type="arabicPeriod"/>
            </a:pPr>
            <a:r>
              <a:rPr lang="en-US" sz="3000">
                <a:solidFill>
                  <a:schemeClr val="lt1"/>
                </a:solidFill>
              </a:rPr>
              <a:t>Meningkatkan </a:t>
            </a:r>
            <a:r>
              <a:rPr lang="en-US" sz="3000">
                <a:solidFill>
                  <a:schemeClr val="lt1"/>
                </a:solidFill>
              </a:rPr>
              <a:t>sinyal</a:t>
            </a:r>
            <a:r>
              <a:rPr lang="en-US" sz="3000">
                <a:solidFill>
                  <a:schemeClr val="lt1"/>
                </a:solidFill>
              </a:rPr>
              <a:t> prediksi stabilitas finansial .</a:t>
            </a:r>
            <a:endParaRPr sz="3000">
              <a:solidFill>
                <a:schemeClr val="lt1"/>
              </a:solidFill>
            </a:endParaRPr>
          </a:p>
          <a:p>
            <a:pPr indent="-419100" lvl="0" marL="457200" rtl="0" algn="l">
              <a:lnSpc>
                <a:spcPct val="150000"/>
              </a:lnSpc>
              <a:spcBef>
                <a:spcPts val="0"/>
              </a:spcBef>
              <a:spcAft>
                <a:spcPts val="0"/>
              </a:spcAft>
              <a:buClr>
                <a:schemeClr val="lt1"/>
              </a:buClr>
              <a:buSzPts val="3000"/>
              <a:buAutoNum type="arabicPeriod"/>
            </a:pPr>
            <a:r>
              <a:rPr lang="en-US" sz="3000">
                <a:solidFill>
                  <a:schemeClr val="lt1"/>
                </a:solidFill>
              </a:rPr>
              <a:t>Mendeteksi inkonsistensi (misalnya usia 25 tapi pengalaman 20 tahun = data error)</a:t>
            </a:r>
            <a:endParaRPr sz="3000">
              <a:solidFill>
                <a:schemeClr val="lt1"/>
              </a:solidFill>
            </a:endParaRPr>
          </a:p>
          <a:p>
            <a:pPr indent="-419100" lvl="0" marL="457200" rtl="0" algn="l">
              <a:lnSpc>
                <a:spcPct val="150000"/>
              </a:lnSpc>
              <a:spcBef>
                <a:spcPts val="0"/>
              </a:spcBef>
              <a:spcAft>
                <a:spcPts val="0"/>
              </a:spcAft>
              <a:buClr>
                <a:schemeClr val="lt1"/>
              </a:buClr>
              <a:buSzPts val="3000"/>
              <a:buAutoNum type="arabicPeriod"/>
            </a:pPr>
            <a:r>
              <a:rPr lang="en-US" sz="3000">
                <a:solidFill>
                  <a:schemeClr val="lt1"/>
                </a:solidFill>
              </a:rPr>
              <a:t>Bisa membantu memecahkan ambiguitas ketika:</a:t>
            </a:r>
            <a:endParaRPr sz="3000">
              <a:solidFill>
                <a:schemeClr val="lt1"/>
              </a:solidFill>
            </a:endParaRPr>
          </a:p>
          <a:p>
            <a:pPr indent="0" lvl="0" marL="457200" rtl="0" algn="l">
              <a:lnSpc>
                <a:spcPct val="150000"/>
              </a:lnSpc>
              <a:spcBef>
                <a:spcPts val="1200"/>
              </a:spcBef>
              <a:spcAft>
                <a:spcPts val="0"/>
              </a:spcAft>
              <a:buNone/>
            </a:pPr>
            <a:r>
              <a:rPr lang="en-US" sz="3000">
                <a:solidFill>
                  <a:schemeClr val="lt1"/>
                </a:solidFill>
              </a:rPr>
              <a:t>a. </a:t>
            </a:r>
            <a:r>
              <a:rPr lang="en-US" sz="3000">
                <a:solidFill>
                  <a:schemeClr val="lt1"/>
                </a:solidFill>
              </a:rPr>
              <a:t>Income tinggi tapi umur muda</a:t>
            </a:r>
            <a:endParaRPr sz="3000">
              <a:solidFill>
                <a:schemeClr val="lt1"/>
              </a:solidFill>
            </a:endParaRPr>
          </a:p>
          <a:p>
            <a:pPr indent="0" lvl="0" marL="457200" rtl="0" algn="l">
              <a:lnSpc>
                <a:spcPct val="150000"/>
              </a:lnSpc>
              <a:spcBef>
                <a:spcPts val="1200"/>
              </a:spcBef>
              <a:spcAft>
                <a:spcPts val="0"/>
              </a:spcAft>
              <a:buNone/>
            </a:pPr>
            <a:r>
              <a:rPr lang="en-US" sz="3000">
                <a:solidFill>
                  <a:schemeClr val="lt1"/>
                </a:solidFill>
              </a:rPr>
              <a:t>b. Usia tua tapi pengalamannya rendah</a:t>
            </a:r>
            <a:endParaRPr sz="3000">
              <a:solidFill>
                <a:schemeClr val="lt1"/>
              </a:solidFill>
            </a:endParaRPr>
          </a:p>
          <a:p>
            <a:pPr indent="0" lvl="0" marL="12700" marR="5080" rtl="0" algn="just">
              <a:lnSpc>
                <a:spcPct val="117500"/>
              </a:lnSpc>
              <a:spcBef>
                <a:spcPts val="1200"/>
              </a:spcBef>
              <a:spcAft>
                <a:spcPts val="0"/>
              </a:spcAft>
              <a:buNone/>
            </a:pPr>
            <a:r>
              <a:t/>
            </a:r>
            <a:endParaRPr sz="2500">
              <a:solidFill>
                <a:srgbClr val="FFFFFF"/>
              </a:solidFill>
              <a:latin typeface="Roboto"/>
              <a:ea typeface="Roboto"/>
              <a:cs typeface="Roboto"/>
              <a:sym typeface="Roboto"/>
            </a:endParaRPr>
          </a:p>
        </p:txBody>
      </p:sp>
      <p:sp>
        <p:nvSpPr>
          <p:cNvPr id="594" name="Google Shape;594;p38"/>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Feature Engineering </a:t>
            </a:r>
            <a:endParaRPr b="1" sz="6650">
              <a:solidFill>
                <a:srgbClr val="FFC700"/>
              </a:solidFill>
              <a:latin typeface="Tahoma"/>
              <a:ea typeface="Tahoma"/>
              <a:cs typeface="Tahoma"/>
              <a:sym typeface="Tahoma"/>
            </a:endParaRPr>
          </a:p>
        </p:txBody>
      </p:sp>
      <p:grpSp>
        <p:nvGrpSpPr>
          <p:cNvPr id="595" name="Google Shape;595;p38"/>
          <p:cNvGrpSpPr/>
          <p:nvPr/>
        </p:nvGrpSpPr>
        <p:grpSpPr>
          <a:xfrm>
            <a:off x="0" y="9409229"/>
            <a:ext cx="18288197" cy="878204"/>
            <a:chOff x="0" y="9409229"/>
            <a:chExt cx="18288197" cy="878204"/>
          </a:xfrm>
        </p:grpSpPr>
        <p:sp>
          <p:nvSpPr>
            <p:cNvPr id="596" name="Google Shape;596;p38"/>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7" name="Google Shape;597;p3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8" name="Google Shape;598;p3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99" name="Google Shape;599;p3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00" name="Google Shape;600;p3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01" name="Google Shape;601;p3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02" name="Google Shape;602;p3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03" name="Google Shape;603;p3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04" name="Google Shape;604;p38"/>
          <p:cNvSpPr txBox="1"/>
          <p:nvPr/>
        </p:nvSpPr>
        <p:spPr>
          <a:xfrm>
            <a:off x="952600" y="2111425"/>
            <a:ext cx="10311000" cy="15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chemeClr val="lt1"/>
                </a:solidFill>
                <a:latin typeface="Tahoma"/>
                <a:ea typeface="Tahoma"/>
                <a:cs typeface="Tahoma"/>
                <a:sym typeface="Tahoma"/>
              </a:rPr>
              <a:t>2. experience_age_ratio</a:t>
            </a:r>
            <a:endParaRPr sz="4800">
              <a:solidFill>
                <a:schemeClr val="lt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9"/>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Encoding Data</a:t>
            </a:r>
            <a:r>
              <a:rPr b="1" lang="en-US" sz="6650">
                <a:solidFill>
                  <a:srgbClr val="FFC700"/>
                </a:solidFill>
                <a:latin typeface="Tahoma"/>
                <a:ea typeface="Tahoma"/>
                <a:cs typeface="Tahoma"/>
                <a:sym typeface="Tahoma"/>
              </a:rPr>
              <a:t> </a:t>
            </a:r>
            <a:endParaRPr b="1" sz="6650">
              <a:solidFill>
                <a:srgbClr val="FFC700"/>
              </a:solidFill>
              <a:latin typeface="Tahoma"/>
              <a:ea typeface="Tahoma"/>
              <a:cs typeface="Tahoma"/>
              <a:sym typeface="Tahoma"/>
            </a:endParaRPr>
          </a:p>
        </p:txBody>
      </p:sp>
      <p:grpSp>
        <p:nvGrpSpPr>
          <p:cNvPr id="610" name="Google Shape;610;p39"/>
          <p:cNvGrpSpPr/>
          <p:nvPr/>
        </p:nvGrpSpPr>
        <p:grpSpPr>
          <a:xfrm>
            <a:off x="0" y="9409229"/>
            <a:ext cx="18288197" cy="878204"/>
            <a:chOff x="0" y="9409229"/>
            <a:chExt cx="18288197" cy="878204"/>
          </a:xfrm>
        </p:grpSpPr>
        <p:sp>
          <p:nvSpPr>
            <p:cNvPr id="611" name="Google Shape;611;p39"/>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 name="Google Shape;612;p3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3" name="Google Shape;613;p3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14" name="Google Shape;614;p3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15" name="Google Shape;615;p3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16" name="Google Shape;616;p3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17" name="Google Shape;617;p3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18" name="Google Shape;618;p3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19" name="Google Shape;619;p39"/>
          <p:cNvSpPr txBox="1"/>
          <p:nvPr/>
        </p:nvSpPr>
        <p:spPr>
          <a:xfrm>
            <a:off x="572825" y="1981025"/>
            <a:ext cx="16383000" cy="9786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Clr>
                <a:schemeClr val="lt1"/>
              </a:buClr>
              <a:buSzPts val="2700"/>
              <a:buFont typeface="Tahoma"/>
              <a:buAutoNum type="arabicPeriod"/>
            </a:pPr>
            <a:r>
              <a:rPr lang="en-US" sz="2700">
                <a:solidFill>
                  <a:schemeClr val="lt1"/>
                </a:solidFill>
                <a:latin typeface="Tahoma"/>
                <a:ea typeface="Tahoma"/>
                <a:cs typeface="Tahoma"/>
                <a:sym typeface="Tahoma"/>
              </a:rPr>
              <a:t>Label Encoding pada feature “Married/Single”, “House_Ownership”, “Car_Ownership” dan “age_group”</a:t>
            </a:r>
            <a:endParaRPr sz="2700">
              <a:solidFill>
                <a:schemeClr val="lt1"/>
              </a:solidFill>
              <a:latin typeface="Tahoma"/>
              <a:ea typeface="Tahoma"/>
              <a:cs typeface="Tahoma"/>
              <a:sym typeface="Tahoma"/>
            </a:endParaRPr>
          </a:p>
          <a:p>
            <a:pPr indent="0" lvl="0" marL="12700" marR="5080" rtl="0" algn="just">
              <a:lnSpc>
                <a:spcPct val="117500"/>
              </a:lnSpc>
              <a:spcBef>
                <a:spcPts val="0"/>
              </a:spcBef>
              <a:spcAft>
                <a:spcPts val="0"/>
              </a:spcAft>
              <a:buNone/>
            </a:pPr>
            <a:r>
              <a:t/>
            </a:r>
            <a:endParaRPr sz="2500">
              <a:solidFill>
                <a:schemeClr val="lt1"/>
              </a:solidFill>
              <a:latin typeface="Roboto"/>
              <a:ea typeface="Roboto"/>
              <a:cs typeface="Roboto"/>
              <a:sym typeface="Roboto"/>
            </a:endParaRPr>
          </a:p>
          <a:p>
            <a:pPr indent="0" lvl="0" marL="457200" rtl="0" algn="l">
              <a:spcBef>
                <a:spcPts val="0"/>
              </a:spcBef>
              <a:spcAft>
                <a:spcPts val="0"/>
              </a:spcAft>
              <a:buNone/>
            </a:pPr>
            <a:r>
              <a:t/>
            </a:r>
            <a:endParaRPr sz="2700">
              <a:solidFill>
                <a:schemeClr val="lt1"/>
              </a:solidFill>
              <a:latin typeface="Tahoma"/>
              <a:ea typeface="Tahoma"/>
              <a:cs typeface="Tahoma"/>
              <a:sym typeface="Tahoma"/>
            </a:endParaRPr>
          </a:p>
        </p:txBody>
      </p:sp>
      <p:graphicFrame>
        <p:nvGraphicFramePr>
          <p:cNvPr id="620" name="Google Shape;620;p39"/>
          <p:cNvGraphicFramePr/>
          <p:nvPr/>
        </p:nvGraphicFramePr>
        <p:xfrm>
          <a:off x="572800" y="3260125"/>
          <a:ext cx="3000000" cy="3000000"/>
        </p:xfrm>
        <a:graphic>
          <a:graphicData uri="http://schemas.openxmlformats.org/drawingml/2006/table">
            <a:tbl>
              <a:tblPr>
                <a:noFill/>
                <a:tableStyleId>{8BFE7CA9-0C63-45F1-B6F9-2820C55B3B35}</a:tableStyleId>
              </a:tblPr>
              <a:tblGrid>
                <a:gridCol w="2095350"/>
                <a:gridCol w="2095350"/>
                <a:gridCol w="2095350"/>
                <a:gridCol w="2095350"/>
                <a:gridCol w="2095350"/>
                <a:gridCol w="2095350"/>
                <a:gridCol w="2095350"/>
                <a:gridCol w="2095350"/>
              </a:tblGrid>
              <a:tr h="724475">
                <a:tc gridSpan="2">
                  <a:txBody>
                    <a:bodyPr/>
                    <a:lstStyle/>
                    <a:p>
                      <a:pPr indent="0" lvl="0" marL="457200" rtl="0" algn="ctr">
                        <a:spcBef>
                          <a:spcPts val="0"/>
                        </a:spcBef>
                        <a:spcAft>
                          <a:spcPts val="0"/>
                        </a:spcAft>
                        <a:buNone/>
                      </a:pPr>
                      <a:r>
                        <a:rPr lang="en-US" sz="2200">
                          <a:solidFill>
                            <a:schemeClr val="lt1"/>
                          </a:solidFill>
                          <a:latin typeface="Tahoma"/>
                          <a:ea typeface="Tahoma"/>
                          <a:cs typeface="Tahoma"/>
                          <a:sym typeface="Tahoma"/>
                        </a:rPr>
                        <a:t>Married/Single</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rtl="0" algn="ctr">
                        <a:spcBef>
                          <a:spcPts val="0"/>
                        </a:spcBef>
                        <a:spcAft>
                          <a:spcPts val="0"/>
                        </a:spcAft>
                        <a:buNone/>
                      </a:pPr>
                      <a:r>
                        <a:rPr lang="en-US" sz="2200">
                          <a:solidFill>
                            <a:schemeClr val="lt1"/>
                          </a:solidFill>
                          <a:latin typeface="Tahoma"/>
                          <a:ea typeface="Tahoma"/>
                          <a:cs typeface="Tahoma"/>
                          <a:sym typeface="Tahoma"/>
                        </a:rPr>
                        <a:t>House_Ownership</a:t>
                      </a:r>
                      <a:endParaRPr sz="2200">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rtl="0" algn="ctr">
                        <a:spcBef>
                          <a:spcPts val="0"/>
                        </a:spcBef>
                        <a:spcAft>
                          <a:spcPts val="0"/>
                        </a:spcAft>
                        <a:buNone/>
                      </a:pPr>
                      <a:r>
                        <a:rPr lang="en-US" sz="2200">
                          <a:solidFill>
                            <a:schemeClr val="lt1"/>
                          </a:solidFill>
                          <a:latin typeface="Tahoma"/>
                          <a:ea typeface="Tahoma"/>
                          <a:cs typeface="Tahoma"/>
                          <a:sym typeface="Tahoma"/>
                        </a:rPr>
                        <a:t>Car_Ownership</a:t>
                      </a:r>
                      <a:endParaRPr sz="2200">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c gridSpan="2">
                  <a:txBody>
                    <a:bodyPr/>
                    <a:lstStyle/>
                    <a:p>
                      <a:pPr indent="0" lvl="0" marL="457200" rtl="0" algn="ctr">
                        <a:spcBef>
                          <a:spcPts val="0"/>
                        </a:spcBef>
                        <a:spcAft>
                          <a:spcPts val="0"/>
                        </a:spcAft>
                        <a:buNone/>
                      </a:pPr>
                      <a:r>
                        <a:rPr lang="en-US" sz="2200">
                          <a:solidFill>
                            <a:schemeClr val="lt1"/>
                          </a:solidFill>
                          <a:latin typeface="Tahoma"/>
                          <a:ea typeface="Tahoma"/>
                          <a:cs typeface="Tahoma"/>
                          <a:sym typeface="Tahoma"/>
                        </a:rPr>
                        <a:t>a</a:t>
                      </a:r>
                      <a:r>
                        <a:rPr lang="en-US" sz="2200">
                          <a:solidFill>
                            <a:schemeClr val="lt1"/>
                          </a:solidFill>
                          <a:latin typeface="Tahoma"/>
                          <a:ea typeface="Tahoma"/>
                          <a:cs typeface="Tahoma"/>
                          <a:sym typeface="Tahoma"/>
                        </a:rPr>
                        <a:t>ge_group</a:t>
                      </a:r>
                      <a:endParaRPr sz="2200">
                        <a:solidFill>
                          <a:schemeClr val="lt1"/>
                        </a:solidFill>
                        <a:highlight>
                          <a:schemeClr val="lt1"/>
                        </a:highlight>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hMerge="1"/>
              </a:tr>
              <a:tr h="724475">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married</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1</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rented</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2</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no</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1</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adult</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0</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single</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0</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owned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1</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ye</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0</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middle_aged</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1</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norent_noown</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0</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senior</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2</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24475">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young</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200">
                          <a:solidFill>
                            <a:schemeClr val="lt1"/>
                          </a:solidFill>
                          <a:latin typeface="Tahoma"/>
                          <a:ea typeface="Tahoma"/>
                          <a:cs typeface="Tahoma"/>
                          <a:sym typeface="Tahoma"/>
                        </a:rPr>
                        <a:t>3</a:t>
                      </a:r>
                      <a:endParaRPr sz="22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0"/>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Encoding Data </a:t>
            </a:r>
            <a:endParaRPr b="1" sz="6650">
              <a:solidFill>
                <a:srgbClr val="FFC700"/>
              </a:solidFill>
              <a:latin typeface="Tahoma"/>
              <a:ea typeface="Tahoma"/>
              <a:cs typeface="Tahoma"/>
              <a:sym typeface="Tahoma"/>
            </a:endParaRPr>
          </a:p>
        </p:txBody>
      </p:sp>
      <p:grpSp>
        <p:nvGrpSpPr>
          <p:cNvPr id="626" name="Google Shape;626;p40"/>
          <p:cNvGrpSpPr/>
          <p:nvPr/>
        </p:nvGrpSpPr>
        <p:grpSpPr>
          <a:xfrm>
            <a:off x="0" y="9409229"/>
            <a:ext cx="18288197" cy="878204"/>
            <a:chOff x="0" y="9409229"/>
            <a:chExt cx="18288197" cy="878204"/>
          </a:xfrm>
        </p:grpSpPr>
        <p:sp>
          <p:nvSpPr>
            <p:cNvPr id="627" name="Google Shape;627;p40"/>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8" name="Google Shape;628;p4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9" name="Google Shape;629;p4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0" name="Google Shape;630;p4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31" name="Google Shape;631;p4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32" name="Google Shape;632;p4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33" name="Google Shape;633;p4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34" name="Google Shape;634;p4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35" name="Google Shape;635;p40"/>
          <p:cNvSpPr txBox="1"/>
          <p:nvPr/>
        </p:nvSpPr>
        <p:spPr>
          <a:xfrm>
            <a:off x="572825" y="1981025"/>
            <a:ext cx="163830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lt1"/>
                </a:solidFill>
                <a:latin typeface="Tahoma"/>
                <a:ea typeface="Tahoma"/>
                <a:cs typeface="Tahoma"/>
                <a:sym typeface="Tahoma"/>
              </a:rPr>
              <a:t>2. Target </a:t>
            </a:r>
            <a:r>
              <a:rPr lang="en-US" sz="2700">
                <a:solidFill>
                  <a:schemeClr val="lt1"/>
                </a:solidFill>
                <a:latin typeface="Tahoma"/>
                <a:ea typeface="Tahoma"/>
                <a:cs typeface="Tahoma"/>
                <a:sym typeface="Tahoma"/>
              </a:rPr>
              <a:t>Encoding pada feature “p</a:t>
            </a:r>
            <a:r>
              <a:rPr lang="en-US" sz="2700">
                <a:solidFill>
                  <a:schemeClr val="lt1"/>
                </a:solidFill>
                <a:latin typeface="Tahoma"/>
                <a:ea typeface="Tahoma"/>
                <a:cs typeface="Tahoma"/>
                <a:sym typeface="Tahoma"/>
              </a:rPr>
              <a:t>rofession, “state”, dan “city</a:t>
            </a:r>
            <a:r>
              <a:rPr lang="en-US" sz="2700">
                <a:solidFill>
                  <a:schemeClr val="lt1"/>
                </a:solidFill>
                <a:latin typeface="Tahoma"/>
                <a:ea typeface="Tahoma"/>
                <a:cs typeface="Tahoma"/>
                <a:sym typeface="Tahoma"/>
              </a:rPr>
              <a:t>”</a:t>
            </a:r>
            <a:endParaRPr sz="2700">
              <a:solidFill>
                <a:schemeClr val="lt1"/>
              </a:solidFill>
              <a:latin typeface="Tahoma"/>
              <a:ea typeface="Tahoma"/>
              <a:cs typeface="Tahoma"/>
              <a:sym typeface="Tahoma"/>
            </a:endParaRPr>
          </a:p>
          <a:p>
            <a:pPr indent="0" lvl="0" marL="12700" marR="5080" rtl="0" algn="just">
              <a:lnSpc>
                <a:spcPct val="117500"/>
              </a:lnSpc>
              <a:spcBef>
                <a:spcPts val="0"/>
              </a:spcBef>
              <a:spcAft>
                <a:spcPts val="0"/>
              </a:spcAft>
              <a:buNone/>
            </a:pPr>
            <a:r>
              <a:t/>
            </a:r>
            <a:endParaRPr sz="2500">
              <a:solidFill>
                <a:schemeClr val="lt1"/>
              </a:solidFill>
              <a:latin typeface="Roboto"/>
              <a:ea typeface="Roboto"/>
              <a:cs typeface="Roboto"/>
              <a:sym typeface="Roboto"/>
            </a:endParaRPr>
          </a:p>
          <a:p>
            <a:pPr indent="0" lvl="0" marL="457200" rtl="0" algn="l">
              <a:spcBef>
                <a:spcPts val="0"/>
              </a:spcBef>
              <a:spcAft>
                <a:spcPts val="0"/>
              </a:spcAft>
              <a:buNone/>
            </a:pPr>
            <a:r>
              <a:t/>
            </a:r>
            <a:endParaRPr sz="2700">
              <a:solidFill>
                <a:schemeClr val="lt1"/>
              </a:solidFill>
              <a:latin typeface="Tahoma"/>
              <a:ea typeface="Tahoma"/>
              <a:cs typeface="Tahoma"/>
              <a:sym typeface="Tahoma"/>
            </a:endParaRPr>
          </a:p>
        </p:txBody>
      </p:sp>
      <p:sp>
        <p:nvSpPr>
          <p:cNvPr id="636" name="Google Shape;636;p40"/>
          <p:cNvSpPr txBox="1"/>
          <p:nvPr/>
        </p:nvSpPr>
        <p:spPr>
          <a:xfrm>
            <a:off x="1016000" y="2732375"/>
            <a:ext cx="16383000" cy="26577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Target encoding digunakan pada kolom kategorikal seperti profession, city, dan state untuk mengubah nilai kategori menjadi representasi numerik berdasarkan rata-rata target (risk_flag) pada masing-masing kategori.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Kita tidak menggunakan one-hot encoding, karena bisa menambah dimensi secara signifikan terutama jika jumlah kategori banyak, dengan menggunakan target encoding tetap efisien karena hanya menghasilkan satu kolom numerik per fitur.</a:t>
            </a:r>
            <a:endParaRPr sz="25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1"/>
          <p:cNvSpPr txBox="1"/>
          <p:nvPr/>
        </p:nvSpPr>
        <p:spPr>
          <a:xfrm>
            <a:off x="10404125" y="4982375"/>
            <a:ext cx="6600900" cy="2657700"/>
          </a:xfrm>
          <a:prstGeom prst="rect">
            <a:avLst/>
          </a:prstGeom>
          <a:noFill/>
          <a:ln>
            <a:noFill/>
          </a:ln>
        </p:spPr>
        <p:txBody>
          <a:bodyPr anchorCtr="0" anchor="t" bIns="0" lIns="0" spcFirstLastPara="1" rIns="0" wrap="square" tIns="12050">
            <a:spAutoFit/>
          </a:bodyPr>
          <a:lstStyle/>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Penanganan yang paling direkomendasikan adalah menggunakan oversampling. Teknik ini dapat meningkatkan jumlah  untuk</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rPr lang="en-US" sz="2500">
                <a:solidFill>
                  <a:srgbClr val="FFFFFF"/>
                </a:solidFill>
                <a:latin typeface="Roboto"/>
                <a:ea typeface="Roboto"/>
                <a:cs typeface="Roboto"/>
                <a:sym typeface="Roboto"/>
              </a:rPr>
              <a:t>kelas yang minoritas</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t/>
            </a:r>
            <a:endParaRPr sz="2500">
              <a:solidFill>
                <a:srgbClr val="FFFFFF"/>
              </a:solidFill>
              <a:latin typeface="Roboto"/>
              <a:ea typeface="Roboto"/>
              <a:cs typeface="Roboto"/>
              <a:sym typeface="Roboto"/>
            </a:endParaRPr>
          </a:p>
          <a:p>
            <a:pPr indent="0" lvl="0" marL="12700" marR="5080" rtl="0" algn="just">
              <a:lnSpc>
                <a:spcPct val="117500"/>
              </a:lnSpc>
              <a:spcBef>
                <a:spcPts val="0"/>
              </a:spcBef>
              <a:spcAft>
                <a:spcPts val="0"/>
              </a:spcAft>
              <a:buNone/>
            </a:pPr>
            <a:r>
              <a:t/>
            </a:r>
            <a:endParaRPr sz="2500">
              <a:solidFill>
                <a:srgbClr val="FFFFFF"/>
              </a:solidFill>
              <a:latin typeface="Roboto"/>
              <a:ea typeface="Roboto"/>
              <a:cs typeface="Roboto"/>
              <a:sym typeface="Roboto"/>
            </a:endParaRPr>
          </a:p>
        </p:txBody>
      </p:sp>
      <p:sp>
        <p:nvSpPr>
          <p:cNvPr id="642" name="Google Shape;642;p41"/>
          <p:cNvSpPr txBox="1"/>
          <p:nvPr/>
        </p:nvSpPr>
        <p:spPr>
          <a:xfrm>
            <a:off x="1016000" y="651200"/>
            <a:ext cx="15834600" cy="12270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650">
                <a:solidFill>
                  <a:srgbClr val="FFC700"/>
                </a:solidFill>
                <a:latin typeface="Tahoma"/>
                <a:ea typeface="Tahoma"/>
                <a:cs typeface="Tahoma"/>
                <a:sym typeface="Tahoma"/>
              </a:rPr>
              <a:t>Handling Imbalance Data </a:t>
            </a:r>
            <a:endParaRPr b="1" sz="6650">
              <a:solidFill>
                <a:srgbClr val="FFC700"/>
              </a:solidFill>
              <a:latin typeface="Tahoma"/>
              <a:ea typeface="Tahoma"/>
              <a:cs typeface="Tahoma"/>
              <a:sym typeface="Tahoma"/>
            </a:endParaRPr>
          </a:p>
        </p:txBody>
      </p:sp>
      <p:grpSp>
        <p:nvGrpSpPr>
          <p:cNvPr id="643" name="Google Shape;643;p41"/>
          <p:cNvGrpSpPr/>
          <p:nvPr/>
        </p:nvGrpSpPr>
        <p:grpSpPr>
          <a:xfrm>
            <a:off x="0" y="9409229"/>
            <a:ext cx="18288197" cy="878204"/>
            <a:chOff x="0" y="9409229"/>
            <a:chExt cx="18288197" cy="878204"/>
          </a:xfrm>
        </p:grpSpPr>
        <p:sp>
          <p:nvSpPr>
            <p:cNvPr id="644" name="Google Shape;644;p41"/>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5" name="Google Shape;645;p4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6" name="Google Shape;646;p4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47" name="Google Shape;647;p4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48" name="Google Shape;648;p4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49" name="Google Shape;649;p4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50" name="Google Shape;650;p4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51" name="Google Shape;651;p4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52" name="Google Shape;652;p41"/>
          <p:cNvSpPr txBox="1"/>
          <p:nvPr/>
        </p:nvSpPr>
        <p:spPr>
          <a:xfrm>
            <a:off x="1016000" y="1591775"/>
            <a:ext cx="4115700" cy="5916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2400">
                <a:solidFill>
                  <a:srgbClr val="FFC700"/>
                </a:solidFill>
                <a:latin typeface="Tahoma"/>
                <a:ea typeface="Tahoma"/>
                <a:cs typeface="Tahoma"/>
                <a:sym typeface="Tahoma"/>
              </a:rPr>
              <a:t>SMOTE(Oversampling)</a:t>
            </a:r>
            <a:endParaRPr b="1" sz="2400">
              <a:solidFill>
                <a:srgbClr val="FFC700"/>
              </a:solidFill>
              <a:latin typeface="Tahoma"/>
              <a:ea typeface="Tahoma"/>
              <a:cs typeface="Tahoma"/>
              <a:sym typeface="Tahoma"/>
            </a:endParaRPr>
          </a:p>
        </p:txBody>
      </p:sp>
      <p:pic>
        <p:nvPicPr>
          <p:cNvPr id="653" name="Google Shape;653;p41"/>
          <p:cNvPicPr preferRelativeResize="0"/>
          <p:nvPr/>
        </p:nvPicPr>
        <p:blipFill>
          <a:blip r:embed="rId7">
            <a:alphaModFix/>
          </a:blip>
          <a:stretch>
            <a:fillRect/>
          </a:stretch>
        </p:blipFill>
        <p:spPr>
          <a:xfrm>
            <a:off x="1016000" y="2360225"/>
            <a:ext cx="8815923" cy="6566963"/>
          </a:xfrm>
          <a:prstGeom prst="rect">
            <a:avLst/>
          </a:prstGeom>
          <a:noFill/>
          <a:ln>
            <a:noFill/>
          </a:ln>
        </p:spPr>
      </p:pic>
      <p:graphicFrame>
        <p:nvGraphicFramePr>
          <p:cNvPr id="654" name="Google Shape;654;p41"/>
          <p:cNvGraphicFramePr/>
          <p:nvPr/>
        </p:nvGraphicFramePr>
        <p:xfrm>
          <a:off x="10404125" y="2471625"/>
          <a:ext cx="3000000" cy="3000000"/>
        </p:xfrm>
        <a:graphic>
          <a:graphicData uri="http://schemas.openxmlformats.org/drawingml/2006/table">
            <a:tbl>
              <a:tblPr>
                <a:noFill/>
                <a:tableStyleId>{8BFE7CA9-0C63-45F1-B6F9-2820C55B3B35}</a:tableStyleId>
              </a:tblPr>
              <a:tblGrid>
                <a:gridCol w="2740075"/>
                <a:gridCol w="2740075"/>
              </a:tblGrid>
              <a:tr h="741025">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Before SMOTE</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After SMOTE</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41025">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218490</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218490</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41025">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30568</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solidFill>
                            <a:schemeClr val="lt1"/>
                          </a:solidFill>
                          <a:latin typeface="Tahoma"/>
                          <a:ea typeface="Tahoma"/>
                          <a:cs typeface="Tahoma"/>
                          <a:sym typeface="Tahoma"/>
                        </a:rPr>
                        <a:t>218490</a:t>
                      </a:r>
                      <a:endParaRPr sz="24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655" name="Google Shape;655;p41"/>
          <p:cNvSpPr/>
          <p:nvPr/>
        </p:nvSpPr>
        <p:spPr>
          <a:xfrm>
            <a:off x="10358600" y="3938175"/>
            <a:ext cx="5250900" cy="85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1217577" y="1320175"/>
            <a:ext cx="105969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lang="en-US" sz="7650"/>
              <a:t>Problem Statement</a:t>
            </a:r>
            <a:endParaRPr sz="7650"/>
          </a:p>
        </p:txBody>
      </p:sp>
      <p:sp>
        <p:nvSpPr>
          <p:cNvPr id="141" name="Google Shape;141;p15"/>
          <p:cNvSpPr txBox="1"/>
          <p:nvPr/>
        </p:nvSpPr>
        <p:spPr>
          <a:xfrm>
            <a:off x="2570675" y="2911875"/>
            <a:ext cx="8026800" cy="255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700">
                <a:solidFill>
                  <a:schemeClr val="lt1"/>
                </a:solidFill>
                <a:latin typeface="Tahoma"/>
                <a:ea typeface="Tahoma"/>
                <a:cs typeface="Tahoma"/>
                <a:sym typeface="Tahoma"/>
              </a:rPr>
              <a:t>Suatu perusahaan memiliki permasalahan dalam mengelola risiko kredit (Non-Performing Loan/NPL) yang mencapai 12,3%. Angka ini jauh melampaui yang sudah ditetapkan oleh RBI (Reserve Bank of India) / setara dengan Otoritas Jasa Keuangan (OJK) di Indonesia, yaitu di bawah 5%.</a:t>
            </a:r>
            <a:endParaRPr sz="2700">
              <a:solidFill>
                <a:schemeClr val="lt1"/>
              </a:solidFill>
              <a:latin typeface="Tahoma"/>
              <a:ea typeface="Tahoma"/>
              <a:cs typeface="Tahoma"/>
              <a:sym typeface="Tahoma"/>
            </a:endParaRPr>
          </a:p>
          <a:p>
            <a:pPr indent="0" lvl="0" marL="0" marR="5080" rtl="0" algn="just">
              <a:lnSpc>
                <a:spcPct val="117500"/>
              </a:lnSpc>
              <a:spcBef>
                <a:spcPts val="0"/>
              </a:spcBef>
              <a:spcAft>
                <a:spcPts val="0"/>
              </a:spcAft>
              <a:buClr>
                <a:schemeClr val="dk1"/>
              </a:buClr>
              <a:buFont typeface="Arial"/>
              <a:buNone/>
            </a:pPr>
            <a:r>
              <a:t/>
            </a:r>
            <a:endParaRPr sz="2700">
              <a:solidFill>
                <a:schemeClr val="dk1"/>
              </a:solidFill>
              <a:latin typeface="Tahoma"/>
              <a:ea typeface="Tahoma"/>
              <a:cs typeface="Tahoma"/>
              <a:sym typeface="Tahoma"/>
            </a:endParaRPr>
          </a:p>
          <a:p>
            <a:pPr indent="0" lvl="0" marL="0" rtl="0" algn="l">
              <a:spcBef>
                <a:spcPts val="0"/>
              </a:spcBef>
              <a:spcAft>
                <a:spcPts val="0"/>
              </a:spcAft>
              <a:buNone/>
            </a:pPr>
            <a:r>
              <a:t/>
            </a:r>
            <a:endParaRPr sz="3600">
              <a:solidFill>
                <a:schemeClr val="lt1"/>
              </a:solidFill>
              <a:latin typeface="Tahoma"/>
              <a:ea typeface="Tahoma"/>
              <a:cs typeface="Tahoma"/>
              <a:sym typeface="Tahoma"/>
            </a:endParaRPr>
          </a:p>
        </p:txBody>
      </p:sp>
      <p:grpSp>
        <p:nvGrpSpPr>
          <p:cNvPr id="142" name="Google Shape;142;p15"/>
          <p:cNvGrpSpPr/>
          <p:nvPr/>
        </p:nvGrpSpPr>
        <p:grpSpPr>
          <a:xfrm>
            <a:off x="0" y="9409239"/>
            <a:ext cx="18288211" cy="878204"/>
            <a:chOff x="0" y="9409239"/>
            <a:chExt cx="18288211" cy="878204"/>
          </a:xfrm>
        </p:grpSpPr>
        <p:sp>
          <p:nvSpPr>
            <p:cNvPr id="143" name="Google Shape;143;p15"/>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15"/>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15"/>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6" name="Google Shape;146;p15"/>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147" name="Google Shape;147;p15"/>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148" name="Google Shape;148;p15"/>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9" name="Google Shape;149;p15"/>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150" name="Google Shape;150;p15"/>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151" name="Google Shape;151;p15"/>
          <p:cNvGrpSpPr/>
          <p:nvPr/>
        </p:nvGrpSpPr>
        <p:grpSpPr>
          <a:xfrm rot="10800000">
            <a:off x="-100" y="40614"/>
            <a:ext cx="18288211" cy="878204"/>
            <a:chOff x="0" y="9409239"/>
            <a:chExt cx="18288211" cy="878204"/>
          </a:xfrm>
        </p:grpSpPr>
        <p:sp>
          <p:nvSpPr>
            <p:cNvPr id="152" name="Google Shape;152;p15"/>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15"/>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 name="Google Shape;154;p15"/>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5" name="Google Shape;155;p15"/>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156" name="Google Shape;156;p15"/>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157" name="Google Shape;157;p15"/>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8" name="Google Shape;158;p15"/>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159" name="Google Shape;159;p15"/>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pic>
        <p:nvPicPr>
          <p:cNvPr id="160" name="Google Shape;160;p15"/>
          <p:cNvPicPr preferRelativeResize="0"/>
          <p:nvPr/>
        </p:nvPicPr>
        <p:blipFill rotWithShape="1">
          <a:blip r:embed="rId7">
            <a:alphaModFix/>
          </a:blip>
          <a:srcRect b="11036" l="39386" r="39972" t="57682"/>
          <a:stretch/>
        </p:blipFill>
        <p:spPr>
          <a:xfrm>
            <a:off x="11253700" y="3097937"/>
            <a:ext cx="5979802" cy="4595538"/>
          </a:xfrm>
          <a:prstGeom prst="rect">
            <a:avLst/>
          </a:prstGeom>
          <a:noFill/>
          <a:ln>
            <a:noFill/>
          </a:ln>
        </p:spPr>
      </p:pic>
      <p:pic>
        <p:nvPicPr>
          <p:cNvPr id="161" name="Google Shape;161;p15"/>
          <p:cNvPicPr preferRelativeResize="0"/>
          <p:nvPr/>
        </p:nvPicPr>
        <p:blipFill>
          <a:blip r:embed="rId8">
            <a:alphaModFix/>
          </a:blip>
          <a:stretch>
            <a:fillRect/>
          </a:stretch>
        </p:blipFill>
        <p:spPr>
          <a:xfrm>
            <a:off x="687050" y="3097925"/>
            <a:ext cx="1755300" cy="1957900"/>
          </a:xfrm>
          <a:prstGeom prst="rect">
            <a:avLst/>
          </a:prstGeom>
          <a:noFill/>
          <a:ln>
            <a:noFill/>
          </a:ln>
        </p:spPr>
      </p:pic>
      <p:sp>
        <p:nvSpPr>
          <p:cNvPr id="162" name="Google Shape;162;p15"/>
          <p:cNvSpPr txBox="1"/>
          <p:nvPr/>
        </p:nvSpPr>
        <p:spPr>
          <a:xfrm>
            <a:off x="2699000" y="5462175"/>
            <a:ext cx="8026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200" u="sng">
                <a:solidFill>
                  <a:schemeClr val="hlink"/>
                </a:solidFill>
                <a:hlinkClick r:id="rId9"/>
              </a:rPr>
              <a:t>Sumber: </a:t>
            </a:r>
            <a:r>
              <a:rPr i="1" lang="en-US" sz="2200" u="sng">
                <a:solidFill>
                  <a:schemeClr val="hlink"/>
                </a:solidFill>
                <a:hlinkClick r:id="rId10"/>
              </a:rPr>
              <a:t>Reserve Bank of India - Publications</a:t>
            </a:r>
            <a:endParaRPr i="1" sz="4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42"/>
          <p:cNvGrpSpPr/>
          <p:nvPr/>
        </p:nvGrpSpPr>
        <p:grpSpPr>
          <a:xfrm>
            <a:off x="15234589" y="11"/>
            <a:ext cx="3053842" cy="10287000"/>
            <a:chOff x="15234589" y="11"/>
            <a:chExt cx="3053842" cy="10287000"/>
          </a:xfrm>
        </p:grpSpPr>
        <p:sp>
          <p:nvSpPr>
            <p:cNvPr id="661" name="Google Shape;661;p42"/>
            <p:cNvSpPr/>
            <p:nvPr/>
          </p:nvSpPr>
          <p:spPr>
            <a:xfrm>
              <a:off x="16462883" y="11"/>
              <a:ext cx="1270635"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2" name="Google Shape;662;p42"/>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3" name="Google Shape;663;p42"/>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664" name="Google Shape;664;p42"/>
          <p:cNvGrpSpPr/>
          <p:nvPr/>
        </p:nvGrpSpPr>
        <p:grpSpPr>
          <a:xfrm>
            <a:off x="0" y="11"/>
            <a:ext cx="3304540" cy="10287013"/>
            <a:chOff x="0" y="11"/>
            <a:chExt cx="3304540" cy="10287013"/>
          </a:xfrm>
        </p:grpSpPr>
        <p:sp>
          <p:nvSpPr>
            <p:cNvPr id="665" name="Google Shape;665;p42"/>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6" name="Google Shape;666;p42"/>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7" name="Google Shape;667;p42"/>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668" name="Google Shape;668;p42"/>
          <p:cNvSpPr txBox="1"/>
          <p:nvPr>
            <p:ph type="title"/>
          </p:nvPr>
        </p:nvSpPr>
        <p:spPr>
          <a:xfrm>
            <a:off x="1837825" y="3538050"/>
            <a:ext cx="13843200" cy="15246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8850"/>
              <a:t>Methodology/Approach</a:t>
            </a:r>
            <a:endParaRPr sz="885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3"/>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4" name="Google Shape;674;p43"/>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5" name="Google Shape;675;p43"/>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676" name="Google Shape;676;p43"/>
          <p:cNvGrpSpPr/>
          <p:nvPr/>
        </p:nvGrpSpPr>
        <p:grpSpPr>
          <a:xfrm>
            <a:off x="0" y="9409229"/>
            <a:ext cx="18288197" cy="878205"/>
            <a:chOff x="0" y="9409229"/>
            <a:chExt cx="18288197" cy="878205"/>
          </a:xfrm>
        </p:grpSpPr>
        <p:sp>
          <p:nvSpPr>
            <p:cNvPr id="677" name="Google Shape;677;p43"/>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8" name="Google Shape;678;p43"/>
            <p:cNvSpPr/>
            <p:nvPr/>
          </p:nvSpPr>
          <p:spPr>
            <a:xfrm>
              <a:off x="0" y="9409229"/>
              <a:ext cx="18288000" cy="878205"/>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9" name="Google Shape;679;p4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80" name="Google Shape;680;p4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681" name="Google Shape;681;p4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682" name="Google Shape;682;p4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83" name="Google Shape;683;p4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684" name="Google Shape;684;p4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685" name="Google Shape;685;p43"/>
          <p:cNvSpPr/>
          <p:nvPr/>
        </p:nvSpPr>
        <p:spPr>
          <a:xfrm>
            <a:off x="11181585" y="0"/>
            <a:ext cx="1529080"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6" name="Google Shape;686;p43"/>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7" name="Google Shape;687;p43"/>
          <p:cNvSpPr/>
          <p:nvPr/>
        </p:nvSpPr>
        <p:spPr>
          <a:xfrm>
            <a:off x="5577324" y="0"/>
            <a:ext cx="1529080"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688" name="Google Shape;688;p43"/>
          <p:cNvGrpSpPr/>
          <p:nvPr/>
        </p:nvGrpSpPr>
        <p:grpSpPr>
          <a:xfrm>
            <a:off x="0" y="0"/>
            <a:ext cx="18288204" cy="1219200"/>
            <a:chOff x="0" y="0"/>
            <a:chExt cx="18288204" cy="1219200"/>
          </a:xfrm>
        </p:grpSpPr>
        <p:sp>
          <p:nvSpPr>
            <p:cNvPr id="689" name="Google Shape;689;p43"/>
            <p:cNvSpPr/>
            <p:nvPr/>
          </p:nvSpPr>
          <p:spPr>
            <a:xfrm>
              <a:off x="2120834" y="0"/>
              <a:ext cx="1504315"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0" name="Google Shape;690;p43"/>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1" name="Google Shape;691;p43"/>
            <p:cNvSpPr/>
            <p:nvPr/>
          </p:nvSpPr>
          <p:spPr>
            <a:xfrm>
              <a:off x="0" y="293714"/>
              <a:ext cx="7338059" cy="750570"/>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92" name="Google Shape;692;p43"/>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693" name="Google Shape;693;p43"/>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694" name="Google Shape;694;p43"/>
            <p:cNvSpPr/>
            <p:nvPr/>
          </p:nvSpPr>
          <p:spPr>
            <a:xfrm>
              <a:off x="10881564" y="293714"/>
              <a:ext cx="7406640" cy="750570"/>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95" name="Google Shape;695;p43"/>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696" name="Google Shape;696;p43"/>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697" name="Google Shape;697;p43"/>
          <p:cNvSpPr txBox="1"/>
          <p:nvPr>
            <p:ph type="title"/>
          </p:nvPr>
        </p:nvSpPr>
        <p:spPr>
          <a:xfrm>
            <a:off x="1111475" y="1219200"/>
            <a:ext cx="83394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Model Selection</a:t>
            </a:r>
            <a:endParaRPr sz="7200"/>
          </a:p>
        </p:txBody>
      </p:sp>
      <p:graphicFrame>
        <p:nvGraphicFramePr>
          <p:cNvPr id="698" name="Google Shape;698;p43"/>
          <p:cNvGraphicFramePr/>
          <p:nvPr/>
        </p:nvGraphicFramePr>
        <p:xfrm>
          <a:off x="952613" y="2958813"/>
          <a:ext cx="3000000" cy="3000000"/>
        </p:xfrm>
        <a:graphic>
          <a:graphicData uri="http://schemas.openxmlformats.org/drawingml/2006/table">
            <a:tbl>
              <a:tblPr>
                <a:noFill/>
                <a:tableStyleId>{8BFE7CA9-0C63-45F1-B6F9-2820C55B3B35}</a:tableStyleId>
              </a:tblPr>
              <a:tblGrid>
                <a:gridCol w="2340425"/>
                <a:gridCol w="2340425"/>
                <a:gridCol w="2340425"/>
                <a:gridCol w="2340425"/>
                <a:gridCol w="2340425"/>
                <a:gridCol w="2340425"/>
                <a:gridCol w="2340425"/>
              </a:tblGrid>
              <a:tr h="381000">
                <a:tc>
                  <a:txBody>
                    <a:bodyPr/>
                    <a:lstStyle/>
                    <a:p>
                      <a:pPr indent="0" lvl="0" marL="0" rtl="0" algn="l">
                        <a:spcBef>
                          <a:spcPts val="0"/>
                        </a:spcBef>
                        <a:spcAft>
                          <a:spcPts val="0"/>
                        </a:spcAft>
                        <a:buNone/>
                      </a:pPr>
                      <a:r>
                        <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Regresi Logistik</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Random Forest</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SVM</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XGBoost</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AdaBoost</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Gradient</a:t>
                      </a:r>
                      <a:endParaRPr sz="4000">
                        <a:solidFill>
                          <a:schemeClr val="lt1"/>
                        </a:solidFill>
                      </a:endParaRPr>
                    </a:p>
                    <a:p>
                      <a:pPr indent="0" lvl="0" marL="0" rtl="0" algn="l">
                        <a:spcBef>
                          <a:spcPts val="0"/>
                        </a:spcBef>
                        <a:spcAft>
                          <a:spcPts val="0"/>
                        </a:spcAft>
                        <a:buNone/>
                      </a:pPr>
                      <a:r>
                        <a:rPr lang="en-US" sz="4000">
                          <a:solidFill>
                            <a:schemeClr val="lt1"/>
                          </a:solidFill>
                        </a:rPr>
                        <a:t>Boosting</a:t>
                      </a:r>
                      <a:endParaRPr sz="40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sz="4000">
                          <a:solidFill>
                            <a:schemeClr val="lt1"/>
                          </a:solidFill>
                        </a:rPr>
                        <a:t>Accuracy</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0.62</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0.92</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0.87</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0.89</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0.88</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0.88</a:t>
                      </a:r>
                      <a:endParaRPr sz="40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sz="4000">
                          <a:solidFill>
                            <a:schemeClr val="lt1"/>
                          </a:solidFill>
                        </a:rPr>
                        <a:t>Precision</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0.17</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0.58</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0.63</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0.82</a:t>
                      </a:r>
                      <a:endParaRPr sz="40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sz="4000">
                          <a:solidFill>
                            <a:schemeClr val="lt1"/>
                          </a:solidFill>
                        </a:rPr>
                        <a:t>Recall</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0.56</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0.99</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0.25</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0.01</a:t>
                      </a:r>
                      <a:endParaRPr sz="40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sz="4000">
                          <a:solidFill>
                            <a:schemeClr val="lt1"/>
                          </a:solidFill>
                        </a:rPr>
                        <a:t>f1-score</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0.27</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0.73</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0.36</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0.00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0.03</a:t>
                      </a:r>
                      <a:endParaRPr sz="4000">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US" sz="4000">
                          <a:solidFill>
                            <a:schemeClr val="lt1"/>
                          </a:solidFill>
                        </a:rPr>
                        <a:t>Roc Auc</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0.63</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0.96</a:t>
                      </a:r>
                      <a:endParaRPr sz="4000">
                        <a:solidFill>
                          <a:schemeClr val="lt1"/>
                        </a:solidFill>
                      </a:endParaRPr>
                    </a:p>
                  </a:txBody>
                  <a:tcPr marT="91425" marB="91425" marR="91425" marL="91425">
                    <a:solidFill>
                      <a:srgbClr val="FFC700"/>
                    </a:solidFill>
                  </a:tcPr>
                </a:tc>
                <a:tc>
                  <a:txBody>
                    <a:bodyPr/>
                    <a:lstStyle/>
                    <a:p>
                      <a:pPr indent="0" lvl="0" marL="0" rtl="0" algn="l">
                        <a:spcBef>
                          <a:spcPts val="0"/>
                        </a:spcBef>
                        <a:spcAft>
                          <a:spcPts val="0"/>
                        </a:spcAft>
                        <a:buNone/>
                      </a:pPr>
                      <a:r>
                        <a:rPr lang="en-US" sz="4000">
                          <a:solidFill>
                            <a:schemeClr val="lt1"/>
                          </a:solidFill>
                        </a:rPr>
                        <a:t>0.49</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0.89</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0.70</a:t>
                      </a:r>
                      <a:endParaRPr sz="4000">
                        <a:solidFill>
                          <a:schemeClr val="lt1"/>
                        </a:solidFill>
                      </a:endParaRPr>
                    </a:p>
                  </a:txBody>
                  <a:tcPr marT="91425" marB="91425" marR="91425" marL="91425"/>
                </a:tc>
                <a:tc>
                  <a:txBody>
                    <a:bodyPr/>
                    <a:lstStyle/>
                    <a:p>
                      <a:pPr indent="0" lvl="0" marL="0" rtl="0" algn="l">
                        <a:spcBef>
                          <a:spcPts val="0"/>
                        </a:spcBef>
                        <a:spcAft>
                          <a:spcPts val="0"/>
                        </a:spcAft>
                        <a:buNone/>
                      </a:pPr>
                      <a:r>
                        <a:rPr lang="en-US" sz="4000">
                          <a:solidFill>
                            <a:schemeClr val="lt1"/>
                          </a:solidFill>
                        </a:rPr>
                        <a:t>0.78</a:t>
                      </a:r>
                      <a:endParaRPr sz="4000">
                        <a:solidFill>
                          <a:schemeClr val="lt1"/>
                        </a:solidFill>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4"/>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4" name="Google Shape;704;p44"/>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5" name="Google Shape;705;p44"/>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06" name="Google Shape;706;p44"/>
          <p:cNvGrpSpPr/>
          <p:nvPr/>
        </p:nvGrpSpPr>
        <p:grpSpPr>
          <a:xfrm>
            <a:off x="0" y="9409229"/>
            <a:ext cx="18288197" cy="878204"/>
            <a:chOff x="0" y="9409229"/>
            <a:chExt cx="18288197" cy="878204"/>
          </a:xfrm>
        </p:grpSpPr>
        <p:sp>
          <p:nvSpPr>
            <p:cNvPr id="707" name="Google Shape;707;p44"/>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8" name="Google Shape;708;p4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9" name="Google Shape;709;p4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10" name="Google Shape;710;p4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11" name="Google Shape;711;p4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12" name="Google Shape;712;p4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13" name="Google Shape;713;p4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14" name="Google Shape;714;p4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715" name="Google Shape;715;p44"/>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6" name="Google Shape;716;p44"/>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7" name="Google Shape;717;p44"/>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18" name="Google Shape;718;p44"/>
          <p:cNvGrpSpPr/>
          <p:nvPr/>
        </p:nvGrpSpPr>
        <p:grpSpPr>
          <a:xfrm>
            <a:off x="0" y="0"/>
            <a:ext cx="18288204" cy="1219200"/>
            <a:chOff x="0" y="0"/>
            <a:chExt cx="18288204" cy="1219200"/>
          </a:xfrm>
        </p:grpSpPr>
        <p:sp>
          <p:nvSpPr>
            <p:cNvPr id="719" name="Google Shape;719;p44"/>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0" name="Google Shape;720;p44"/>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1" name="Google Shape;721;p44"/>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22" name="Google Shape;722;p44"/>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723" name="Google Shape;723;p44"/>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724" name="Google Shape;724;p44"/>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25" name="Google Shape;725;p44"/>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726" name="Google Shape;726;p44"/>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727" name="Google Shape;727;p44"/>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8" name="Google Shape;728;p44"/>
          <p:cNvSpPr txBox="1"/>
          <p:nvPr/>
        </p:nvSpPr>
        <p:spPr>
          <a:xfrm>
            <a:off x="1111475" y="2730550"/>
            <a:ext cx="15172500" cy="5475300"/>
          </a:xfrm>
          <a:prstGeom prst="rect">
            <a:avLst/>
          </a:prstGeom>
          <a:noFill/>
          <a:ln>
            <a:noFill/>
          </a:ln>
        </p:spPr>
        <p:txBody>
          <a:bodyPr anchorCtr="0" anchor="t" bIns="0" lIns="0" spcFirstLastPara="1" rIns="0" wrap="square" tIns="11425">
            <a:spAutoFit/>
          </a:bodyPr>
          <a:lstStyle/>
          <a:p>
            <a:pPr indent="0" lvl="0" marL="0" marR="5080" rtl="0" algn="just">
              <a:lnSpc>
                <a:spcPct val="118200"/>
              </a:lnSpc>
              <a:spcBef>
                <a:spcPts val="0"/>
              </a:spcBef>
              <a:spcAft>
                <a:spcPts val="0"/>
              </a:spcAft>
              <a:buNone/>
            </a:pPr>
            <a:r>
              <a:rPr lang="en-US" sz="3050">
                <a:solidFill>
                  <a:srgbClr val="FFFFFF"/>
                </a:solidFill>
                <a:latin typeface="Roboto"/>
                <a:ea typeface="Roboto"/>
                <a:cs typeface="Roboto"/>
                <a:sym typeface="Roboto"/>
              </a:rPr>
              <a:t>Kami memilih Model Random Forest karena:</a:t>
            </a:r>
            <a:endParaRPr sz="3050">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lang="en-US" sz="3050">
                <a:solidFill>
                  <a:srgbClr val="FFFFFF"/>
                </a:solidFill>
                <a:latin typeface="Roboto"/>
                <a:ea typeface="Roboto"/>
                <a:cs typeface="Roboto"/>
                <a:sym typeface="Roboto"/>
              </a:rPr>
              <a:t>Setelah kami mencoba melatih data dengan model Regresi logistik, SVM, Random Forest, XGBoost, GradientBoosting. Hasilnya menunjukkan bahwa Random forest memiliki performa model terbaik. dengan Recall: 0.99 dan F1 Score= 0.73 serta ROC AUC: 0.96.</a:t>
            </a:r>
            <a:endParaRPr sz="3050">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lang="en-US" sz="3050">
                <a:solidFill>
                  <a:srgbClr val="FFFFFF"/>
                </a:solidFill>
                <a:latin typeface="Roboto"/>
                <a:ea typeface="Roboto"/>
                <a:cs typeface="Roboto"/>
                <a:sym typeface="Roboto"/>
              </a:rPr>
              <a:t>Recall 0.99 bermakna bahwa 99% data berhasil diklasifikasikan dengan benar oleh model.</a:t>
            </a:r>
            <a:endParaRPr sz="3050">
              <a:solidFill>
                <a:srgbClr val="FFFFFF"/>
              </a:solidFill>
              <a:latin typeface="Roboto"/>
              <a:ea typeface="Roboto"/>
              <a:cs typeface="Roboto"/>
              <a:sym typeface="Roboto"/>
            </a:endParaRPr>
          </a:p>
          <a:p>
            <a:pPr indent="-422275" lvl="0" marL="457200" marR="5080" rtl="0" algn="just">
              <a:lnSpc>
                <a:spcPct val="118200"/>
              </a:lnSpc>
              <a:spcBef>
                <a:spcPts val="0"/>
              </a:spcBef>
              <a:spcAft>
                <a:spcPts val="0"/>
              </a:spcAft>
              <a:buClr>
                <a:srgbClr val="FFFFFF"/>
              </a:buClr>
              <a:buSzPts val="3050"/>
              <a:buFont typeface="Roboto"/>
              <a:buChar char="-"/>
            </a:pPr>
            <a:r>
              <a:rPr lang="en-US" sz="3050">
                <a:solidFill>
                  <a:srgbClr val="FFFFFF"/>
                </a:solidFill>
                <a:latin typeface="Roboto"/>
                <a:ea typeface="Roboto"/>
                <a:cs typeface="Roboto"/>
                <a:sym typeface="Roboto"/>
              </a:rPr>
              <a:t>ROC AUC = 0.96 menunjukkan bahwa model mampu membedakan antara kelas positif dan negatif . model sangat baik dalam membedakan kedua kelas secara umum.</a:t>
            </a:r>
            <a:endParaRPr sz="3050">
              <a:solidFill>
                <a:srgbClr val="FFFFFF"/>
              </a:solidFill>
              <a:latin typeface="Roboto"/>
              <a:ea typeface="Roboto"/>
              <a:cs typeface="Roboto"/>
              <a:sym typeface="Roboto"/>
            </a:endParaRPr>
          </a:p>
        </p:txBody>
      </p:sp>
      <p:sp>
        <p:nvSpPr>
          <p:cNvPr id="729" name="Google Shape;729;p44"/>
          <p:cNvSpPr txBox="1"/>
          <p:nvPr>
            <p:ph type="title"/>
          </p:nvPr>
        </p:nvSpPr>
        <p:spPr>
          <a:xfrm>
            <a:off x="1111475" y="1219200"/>
            <a:ext cx="83394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Model Selection</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3" name="Shape 733"/>
        <p:cNvGrpSpPr/>
        <p:nvPr/>
      </p:nvGrpSpPr>
      <p:grpSpPr>
        <a:xfrm>
          <a:off x="0" y="0"/>
          <a:ext cx="0" cy="0"/>
          <a:chOff x="0" y="0"/>
          <a:chExt cx="0" cy="0"/>
        </a:xfrm>
      </p:grpSpPr>
      <p:sp>
        <p:nvSpPr>
          <p:cNvPr id="734" name="Google Shape;734;p45"/>
          <p:cNvSpPr txBox="1"/>
          <p:nvPr>
            <p:ph idx="2" type="body"/>
          </p:nvPr>
        </p:nvSpPr>
        <p:spPr>
          <a:xfrm>
            <a:off x="1042375" y="1683375"/>
            <a:ext cx="15836100" cy="9195900"/>
          </a:xfrm>
          <a:prstGeom prst="rect">
            <a:avLst/>
          </a:prstGeom>
          <a:noFill/>
          <a:ln>
            <a:noFill/>
          </a:ln>
        </p:spPr>
        <p:txBody>
          <a:bodyPr anchorCtr="0" anchor="t" bIns="0" lIns="0" spcFirstLastPara="1" rIns="0" wrap="square" tIns="209550">
            <a:spAutoFit/>
          </a:bodyPr>
          <a:lstStyle/>
          <a:p>
            <a:pPr indent="0" lvl="0" marL="30480" rtl="0" algn="l">
              <a:lnSpc>
                <a:spcPct val="100000"/>
              </a:lnSpc>
              <a:spcBef>
                <a:spcPts val="0"/>
              </a:spcBef>
              <a:spcAft>
                <a:spcPts val="0"/>
              </a:spcAft>
              <a:buNone/>
            </a:pPr>
            <a:r>
              <a:rPr lang="en-US"/>
              <a:t>Berdasarkan Permasalahan Bisnis</a:t>
            </a:r>
            <a:endParaRPr/>
          </a:p>
          <a:p>
            <a:pPr indent="-431800" lvl="0" marL="457200" marR="5080" rtl="0" algn="just">
              <a:lnSpc>
                <a:spcPct val="112100"/>
              </a:lnSpc>
              <a:spcBef>
                <a:spcPts val="434"/>
              </a:spcBef>
              <a:spcAft>
                <a:spcPts val="0"/>
              </a:spcAft>
              <a:buClr>
                <a:schemeClr val="lt1"/>
              </a:buClr>
              <a:buSzPts val="3200"/>
              <a:buFont typeface="Arial"/>
              <a:buChar char="●"/>
            </a:pPr>
            <a:r>
              <a:rPr b="0" lang="en-US" sz="3200">
                <a:solidFill>
                  <a:schemeClr val="lt1"/>
                </a:solidFill>
                <a:latin typeface="Arial"/>
                <a:ea typeface="Arial"/>
                <a:cs typeface="Arial"/>
                <a:sym typeface="Arial"/>
              </a:rPr>
              <a:t>Masalah bisnis yang ingin kami pecahkan adalah </a:t>
            </a:r>
            <a:r>
              <a:rPr lang="en-US" sz="3200">
                <a:solidFill>
                  <a:schemeClr val="lt1"/>
                </a:solidFill>
                <a:latin typeface="Arial"/>
                <a:ea typeface="Arial"/>
                <a:cs typeface="Arial"/>
                <a:sym typeface="Arial"/>
              </a:rPr>
              <a:t>prediksi risiko kredit</a:t>
            </a:r>
            <a:r>
              <a:rPr b="0" lang="en-US" sz="3200">
                <a:solidFill>
                  <a:schemeClr val="lt1"/>
                </a:solidFill>
                <a:latin typeface="Arial"/>
                <a:ea typeface="Arial"/>
                <a:cs typeface="Arial"/>
                <a:sym typeface="Arial"/>
              </a:rPr>
              <a:t> (credit risk prediction), yaitu mengklasifikasikan apakah seseorang berpotensi menjadi nasabah yang berisiko gagal bayar atau tidak. Ini merupakan masalah </a:t>
            </a:r>
            <a:r>
              <a:rPr lang="en-US" sz="3200">
                <a:solidFill>
                  <a:schemeClr val="lt1"/>
                </a:solidFill>
                <a:latin typeface="Arial"/>
                <a:ea typeface="Arial"/>
                <a:cs typeface="Arial"/>
                <a:sym typeface="Arial"/>
              </a:rPr>
              <a:t>klasifikasi biner</a:t>
            </a:r>
            <a:r>
              <a:rPr b="0" lang="en-US" sz="3200">
                <a:solidFill>
                  <a:schemeClr val="lt1"/>
                </a:solidFill>
                <a:latin typeface="Arial"/>
                <a:ea typeface="Arial"/>
                <a:cs typeface="Arial"/>
                <a:sym typeface="Arial"/>
              </a:rPr>
              <a:t> (berisiko = 1, tidak berisiko = 0), dan keputusan dari model ini sangat berdampak pada strategi pemberian pinjaman. </a:t>
            </a:r>
            <a:endParaRPr b="0" sz="3200">
              <a:solidFill>
                <a:schemeClr val="lt1"/>
              </a:solidFill>
              <a:latin typeface="Arial"/>
              <a:ea typeface="Arial"/>
              <a:cs typeface="Arial"/>
              <a:sym typeface="Arial"/>
            </a:endParaRPr>
          </a:p>
          <a:p>
            <a:pPr indent="-431800" lvl="0" marL="457200" marR="5080" rtl="0" algn="just">
              <a:lnSpc>
                <a:spcPct val="112100"/>
              </a:lnSpc>
              <a:spcBef>
                <a:spcPts val="0"/>
              </a:spcBef>
              <a:spcAft>
                <a:spcPts val="0"/>
              </a:spcAft>
              <a:buClr>
                <a:schemeClr val="lt1"/>
              </a:buClr>
              <a:buSzPts val="3200"/>
              <a:buFont typeface="Arial"/>
              <a:buChar char="●"/>
            </a:pPr>
            <a:r>
              <a:rPr b="0" lang="en-US" sz="3200">
                <a:solidFill>
                  <a:schemeClr val="lt1"/>
                </a:solidFill>
                <a:latin typeface="Arial"/>
                <a:ea typeface="Arial"/>
                <a:cs typeface="Arial"/>
                <a:sym typeface="Arial"/>
              </a:rPr>
              <a:t>Dalam konteks ini, kesalahan dalam memprediksi nasabah yang berisiko tinggi sebagai tidak berisiko (false negative) bisa menimbulkan </a:t>
            </a:r>
            <a:r>
              <a:rPr lang="en-US" sz="3200">
                <a:solidFill>
                  <a:schemeClr val="lt1"/>
                </a:solidFill>
                <a:latin typeface="Arial"/>
                <a:ea typeface="Arial"/>
                <a:cs typeface="Arial"/>
                <a:sym typeface="Arial"/>
              </a:rPr>
              <a:t>kerugian finansial besar bagi perusahaan</a:t>
            </a:r>
            <a:r>
              <a:rPr b="0" lang="en-US" sz="3200">
                <a:solidFill>
                  <a:schemeClr val="lt1"/>
                </a:solidFill>
                <a:latin typeface="Arial"/>
                <a:ea typeface="Arial"/>
                <a:cs typeface="Arial"/>
                <a:sym typeface="Arial"/>
              </a:rPr>
              <a:t>. Oleh karena itu, diperlukan model yang akurat, andal, dan mampu menangkap pola kompleks antar fitur .</a:t>
            </a:r>
            <a:endParaRPr b="0" sz="3200">
              <a:solidFill>
                <a:schemeClr val="lt1"/>
              </a:solidFill>
              <a:latin typeface="Arial"/>
              <a:ea typeface="Arial"/>
              <a:cs typeface="Arial"/>
              <a:sym typeface="Arial"/>
            </a:endParaRPr>
          </a:p>
          <a:p>
            <a:pPr indent="-431800" lvl="0" marL="457200" marR="5080" rtl="0" algn="just">
              <a:lnSpc>
                <a:spcPct val="112100"/>
              </a:lnSpc>
              <a:spcBef>
                <a:spcPts val="0"/>
              </a:spcBef>
              <a:spcAft>
                <a:spcPts val="0"/>
              </a:spcAft>
              <a:buClr>
                <a:schemeClr val="lt1"/>
              </a:buClr>
              <a:buSzPts val="3200"/>
              <a:buFont typeface="Arial"/>
              <a:buChar char="●"/>
            </a:pPr>
            <a:r>
              <a:rPr b="0" lang="en-US" sz="3200">
                <a:solidFill>
                  <a:schemeClr val="lt1"/>
                </a:solidFill>
                <a:latin typeface="Arial"/>
                <a:ea typeface="Arial"/>
                <a:cs typeface="Arial"/>
                <a:sym typeface="Arial"/>
              </a:rPr>
              <a:t>Random forest merupakan model terbaik yang bisa membantu perusahaan dalam menyelesaikan masalah tersebut</a:t>
            </a:r>
            <a:endParaRPr b="0" sz="3200">
              <a:solidFill>
                <a:schemeClr val="lt1"/>
              </a:solidFill>
              <a:latin typeface="Arial"/>
              <a:ea typeface="Arial"/>
              <a:cs typeface="Arial"/>
              <a:sym typeface="Arial"/>
            </a:endParaRPr>
          </a:p>
          <a:p>
            <a:pPr indent="0" lvl="0" marL="457200" marR="5080" rtl="0" algn="just">
              <a:lnSpc>
                <a:spcPct val="112100"/>
              </a:lnSpc>
              <a:spcBef>
                <a:spcPts val="434"/>
              </a:spcBef>
              <a:spcAft>
                <a:spcPts val="0"/>
              </a:spcAft>
              <a:buNone/>
            </a:pPr>
            <a:r>
              <a:t/>
            </a:r>
            <a:endParaRPr b="0" sz="3200">
              <a:solidFill>
                <a:schemeClr val="lt1"/>
              </a:solidFill>
              <a:latin typeface="Arial"/>
              <a:ea typeface="Arial"/>
              <a:cs typeface="Arial"/>
              <a:sym typeface="Arial"/>
            </a:endParaRPr>
          </a:p>
          <a:p>
            <a:pPr indent="0" lvl="0" marL="0" marR="5080" rtl="0" algn="just">
              <a:lnSpc>
                <a:spcPct val="112100"/>
              </a:lnSpc>
              <a:spcBef>
                <a:spcPts val="434"/>
              </a:spcBef>
              <a:spcAft>
                <a:spcPts val="0"/>
              </a:spcAft>
              <a:buNone/>
            </a:pPr>
            <a:r>
              <a:t/>
            </a:r>
            <a:endParaRPr b="0" sz="25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None/>
            </a:pPr>
            <a:r>
              <a:t/>
            </a:r>
            <a:endParaRPr b="0" sz="24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None/>
            </a:pPr>
            <a:r>
              <a:t/>
            </a:r>
            <a:endParaRPr b="0" sz="24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Clr>
                <a:schemeClr val="dk1"/>
              </a:buClr>
              <a:buFont typeface="Arial"/>
              <a:buNone/>
            </a:pPr>
            <a:r>
              <a:t/>
            </a:r>
            <a:endParaRPr b="0" sz="1450">
              <a:solidFill>
                <a:srgbClr val="FFFFFF"/>
              </a:solidFill>
              <a:latin typeface="Roboto"/>
              <a:ea typeface="Roboto"/>
              <a:cs typeface="Roboto"/>
              <a:sym typeface="Roboto"/>
            </a:endParaRPr>
          </a:p>
        </p:txBody>
      </p:sp>
      <p:sp>
        <p:nvSpPr>
          <p:cNvPr id="735" name="Google Shape;735;p45"/>
          <p:cNvSpPr txBox="1"/>
          <p:nvPr/>
        </p:nvSpPr>
        <p:spPr>
          <a:xfrm>
            <a:off x="782225" y="287950"/>
            <a:ext cx="12652800" cy="11673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250">
                <a:solidFill>
                  <a:srgbClr val="FFC700"/>
                </a:solidFill>
                <a:latin typeface="Tahoma"/>
                <a:ea typeface="Tahoma"/>
                <a:cs typeface="Tahoma"/>
                <a:sym typeface="Tahoma"/>
              </a:rPr>
              <a:t>Mengapa memilih model ini?</a:t>
            </a:r>
            <a:endParaRPr sz="6250">
              <a:latin typeface="Tahoma"/>
              <a:ea typeface="Tahoma"/>
              <a:cs typeface="Tahoma"/>
              <a:sym typeface="Tahoma"/>
            </a:endParaRPr>
          </a:p>
        </p:txBody>
      </p:sp>
      <p:grpSp>
        <p:nvGrpSpPr>
          <p:cNvPr id="736" name="Google Shape;736;p45"/>
          <p:cNvGrpSpPr/>
          <p:nvPr/>
        </p:nvGrpSpPr>
        <p:grpSpPr>
          <a:xfrm>
            <a:off x="0" y="9409229"/>
            <a:ext cx="18288197" cy="878204"/>
            <a:chOff x="0" y="9409229"/>
            <a:chExt cx="18288197" cy="878204"/>
          </a:xfrm>
        </p:grpSpPr>
        <p:sp>
          <p:nvSpPr>
            <p:cNvPr id="737" name="Google Shape;737;p45"/>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8" name="Google Shape;738;p4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9" name="Google Shape;739;p4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40" name="Google Shape;740;p4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41" name="Google Shape;741;p4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42" name="Google Shape;742;p4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43" name="Google Shape;743;p4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44" name="Google Shape;744;p4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8" name="Shape 748"/>
        <p:cNvGrpSpPr/>
        <p:nvPr/>
      </p:nvGrpSpPr>
      <p:grpSpPr>
        <a:xfrm>
          <a:off x="0" y="0"/>
          <a:ext cx="0" cy="0"/>
          <a:chOff x="0" y="0"/>
          <a:chExt cx="0" cy="0"/>
        </a:xfrm>
      </p:grpSpPr>
      <p:sp>
        <p:nvSpPr>
          <p:cNvPr id="749" name="Google Shape;749;p46"/>
          <p:cNvSpPr txBox="1"/>
          <p:nvPr>
            <p:ph idx="2" type="body"/>
          </p:nvPr>
        </p:nvSpPr>
        <p:spPr>
          <a:xfrm>
            <a:off x="1042375" y="1683375"/>
            <a:ext cx="15836100" cy="7952400"/>
          </a:xfrm>
          <a:prstGeom prst="rect">
            <a:avLst/>
          </a:prstGeom>
          <a:noFill/>
          <a:ln>
            <a:noFill/>
          </a:ln>
        </p:spPr>
        <p:txBody>
          <a:bodyPr anchorCtr="0" anchor="t" bIns="0" lIns="0" spcFirstLastPara="1" rIns="0" wrap="square" tIns="209550">
            <a:spAutoFit/>
          </a:bodyPr>
          <a:lstStyle/>
          <a:p>
            <a:pPr indent="0" lvl="0" marL="0" rtl="0" algn="l">
              <a:lnSpc>
                <a:spcPct val="100000"/>
              </a:lnSpc>
              <a:spcBef>
                <a:spcPts val="0"/>
              </a:spcBef>
              <a:spcAft>
                <a:spcPts val="0"/>
              </a:spcAft>
              <a:buNone/>
            </a:pPr>
            <a:r>
              <a:rPr lang="en-US"/>
              <a:t>Berdasarkan Karakteristik Data</a:t>
            </a:r>
            <a:endParaRPr/>
          </a:p>
          <a:p>
            <a:pPr indent="0" lvl="0" marL="0" rtl="0" algn="just">
              <a:spcBef>
                <a:spcPts val="0"/>
              </a:spcBef>
              <a:spcAft>
                <a:spcPts val="0"/>
              </a:spcAft>
              <a:buNone/>
            </a:pPr>
            <a:r>
              <a:rPr i="1" lang="en-US" sz="3400" u="sng">
                <a:solidFill>
                  <a:schemeClr val="lt1"/>
                </a:solidFill>
                <a:latin typeface="Arial"/>
                <a:ea typeface="Arial"/>
                <a:cs typeface="Arial"/>
                <a:sym typeface="Arial"/>
              </a:rPr>
              <a:t>Karakteristik data:</a:t>
            </a:r>
            <a:endParaRPr i="1" sz="3400" u="sng">
              <a:solidFill>
                <a:schemeClr val="lt1"/>
              </a:solidFill>
              <a:latin typeface="Arial"/>
              <a:ea typeface="Arial"/>
              <a:cs typeface="Arial"/>
              <a:sym typeface="Arial"/>
            </a:endParaRPr>
          </a:p>
          <a:p>
            <a:pPr indent="-444500" lvl="0" marL="914400" rtl="0" algn="just">
              <a:spcBef>
                <a:spcPts val="0"/>
              </a:spcBef>
              <a:spcAft>
                <a:spcPts val="0"/>
              </a:spcAft>
              <a:buClr>
                <a:schemeClr val="lt1"/>
              </a:buClr>
              <a:buSzPts val="3400"/>
              <a:buFont typeface="Arial"/>
              <a:buChar char="●"/>
            </a:pPr>
            <a:r>
              <a:rPr b="0" lang="en-US" sz="3400">
                <a:solidFill>
                  <a:schemeClr val="lt1"/>
                </a:solidFill>
                <a:latin typeface="Arial"/>
                <a:ea typeface="Arial"/>
                <a:cs typeface="Arial"/>
                <a:sym typeface="Arial"/>
              </a:rPr>
              <a:t>T</a:t>
            </a:r>
            <a:r>
              <a:rPr b="0" lang="en-US" sz="3400">
                <a:solidFill>
                  <a:schemeClr val="lt1"/>
                </a:solidFill>
                <a:latin typeface="Arial"/>
                <a:ea typeface="Arial"/>
                <a:cs typeface="Arial"/>
                <a:sym typeface="Arial"/>
              </a:rPr>
              <a:t>erdiri dari </a:t>
            </a:r>
            <a:r>
              <a:rPr lang="en-US" sz="3400">
                <a:solidFill>
                  <a:schemeClr val="lt1"/>
                </a:solidFill>
                <a:latin typeface="Arial"/>
                <a:ea typeface="Arial"/>
                <a:cs typeface="Arial"/>
                <a:sym typeface="Arial"/>
              </a:rPr>
              <a:t>fitur numerik dan kategorikal</a:t>
            </a:r>
            <a:r>
              <a:rPr b="0" lang="en-US" sz="3400">
                <a:solidFill>
                  <a:schemeClr val="lt1"/>
                </a:solidFill>
                <a:latin typeface="Arial"/>
                <a:ea typeface="Arial"/>
                <a:cs typeface="Arial"/>
                <a:sym typeface="Arial"/>
              </a:rPr>
              <a:t>, dan struktur datanya </a:t>
            </a:r>
            <a:r>
              <a:rPr lang="en-US" sz="3400">
                <a:solidFill>
                  <a:schemeClr val="lt1"/>
                </a:solidFill>
                <a:latin typeface="Arial"/>
                <a:ea typeface="Arial"/>
                <a:cs typeface="Arial"/>
                <a:sym typeface="Arial"/>
              </a:rPr>
              <a:t>tabular</a:t>
            </a:r>
            <a:endParaRPr b="0" sz="3400">
              <a:solidFill>
                <a:schemeClr val="lt1"/>
              </a:solidFill>
              <a:latin typeface="Arial"/>
              <a:ea typeface="Arial"/>
              <a:cs typeface="Arial"/>
              <a:sym typeface="Arial"/>
            </a:endParaRPr>
          </a:p>
          <a:p>
            <a:pPr indent="-444500" lvl="0" marL="914400" rtl="0" algn="just">
              <a:spcBef>
                <a:spcPts val="0"/>
              </a:spcBef>
              <a:spcAft>
                <a:spcPts val="0"/>
              </a:spcAft>
              <a:buClr>
                <a:schemeClr val="lt1"/>
              </a:buClr>
              <a:buSzPts val="3400"/>
              <a:buFont typeface="Arial"/>
              <a:buChar char="●"/>
            </a:pPr>
            <a:r>
              <a:rPr b="0" lang="en-US" sz="3300">
                <a:solidFill>
                  <a:schemeClr val="lt1"/>
                </a:solidFill>
                <a:latin typeface="Roboto"/>
                <a:ea typeface="Roboto"/>
                <a:cs typeface="Roboto"/>
                <a:sym typeface="Roboto"/>
              </a:rPr>
              <a:t>Dataset berisi</a:t>
            </a:r>
            <a:r>
              <a:rPr b="0" lang="en-US" sz="3300">
                <a:solidFill>
                  <a:schemeClr val="lt1"/>
                </a:solidFill>
                <a:latin typeface="Roboto"/>
                <a:ea typeface="Roboto"/>
                <a:cs typeface="Roboto"/>
                <a:sym typeface="Roboto"/>
              </a:rPr>
              <a:t> klasifikasi biner seperti prediksi risk_flag (beresiko atau tidak). </a:t>
            </a:r>
            <a:endParaRPr b="0" sz="3300">
              <a:solidFill>
                <a:schemeClr val="lt1"/>
              </a:solidFill>
              <a:latin typeface="Roboto"/>
              <a:ea typeface="Roboto"/>
              <a:cs typeface="Roboto"/>
              <a:sym typeface="Roboto"/>
            </a:endParaRPr>
          </a:p>
          <a:p>
            <a:pPr indent="-444500" lvl="0" marL="914400" rtl="0" algn="just">
              <a:spcBef>
                <a:spcPts val="0"/>
              </a:spcBef>
              <a:spcAft>
                <a:spcPts val="0"/>
              </a:spcAft>
              <a:buClr>
                <a:schemeClr val="lt1"/>
              </a:buClr>
              <a:buSzPts val="3400"/>
              <a:buFont typeface="Arial"/>
              <a:buChar char="●"/>
            </a:pPr>
            <a:r>
              <a:rPr b="0" lang="en-US" sz="3300">
                <a:solidFill>
                  <a:schemeClr val="lt1"/>
                </a:solidFill>
                <a:latin typeface="Roboto"/>
                <a:ea typeface="Roboto"/>
                <a:cs typeface="Roboto"/>
                <a:sym typeface="Roboto"/>
              </a:rPr>
              <a:t>Dataset tidak seimbang/imbalance /jumlah kelas berisiko lebih sedikit dibanding yang tidak beresiko.</a:t>
            </a:r>
            <a:endParaRPr b="0" sz="3300">
              <a:solidFill>
                <a:schemeClr val="lt1"/>
              </a:solidFill>
              <a:latin typeface="Roboto"/>
              <a:ea typeface="Roboto"/>
              <a:cs typeface="Roboto"/>
              <a:sym typeface="Roboto"/>
            </a:endParaRPr>
          </a:p>
          <a:p>
            <a:pPr indent="0" lvl="0" marL="914400" rtl="0" algn="just">
              <a:spcBef>
                <a:spcPts val="0"/>
              </a:spcBef>
              <a:spcAft>
                <a:spcPts val="0"/>
              </a:spcAft>
              <a:buNone/>
            </a:pPr>
            <a:r>
              <a:t/>
            </a:r>
            <a:endParaRPr b="0" sz="3300">
              <a:solidFill>
                <a:schemeClr val="lt1"/>
              </a:solidFill>
              <a:latin typeface="Roboto"/>
              <a:ea typeface="Roboto"/>
              <a:cs typeface="Roboto"/>
              <a:sym typeface="Roboto"/>
            </a:endParaRPr>
          </a:p>
          <a:p>
            <a:pPr indent="0" lvl="0" marL="0" rtl="0" algn="just">
              <a:spcBef>
                <a:spcPts val="0"/>
              </a:spcBef>
              <a:spcAft>
                <a:spcPts val="0"/>
              </a:spcAft>
              <a:buNone/>
            </a:pPr>
            <a:r>
              <a:rPr b="0" lang="en-US" sz="3300">
                <a:solidFill>
                  <a:schemeClr val="lt1"/>
                </a:solidFill>
                <a:latin typeface="Arial"/>
                <a:ea typeface="Arial"/>
                <a:cs typeface="Arial"/>
                <a:sym typeface="Arial"/>
              </a:rPr>
              <a:t>Jadi, </a:t>
            </a:r>
            <a:r>
              <a:rPr i="1" lang="en-US" sz="3300" u="sng">
                <a:solidFill>
                  <a:schemeClr val="lt1"/>
                </a:solidFill>
                <a:latin typeface="Arial"/>
                <a:ea typeface="Arial"/>
                <a:cs typeface="Arial"/>
                <a:sym typeface="Arial"/>
              </a:rPr>
              <a:t>Random forest merupakan model yang </a:t>
            </a:r>
            <a:r>
              <a:rPr i="1" lang="en-US" sz="3300" u="sng">
                <a:solidFill>
                  <a:schemeClr val="lt1"/>
                </a:solidFill>
                <a:latin typeface="Arial"/>
                <a:ea typeface="Arial"/>
                <a:cs typeface="Arial"/>
                <a:sym typeface="Arial"/>
              </a:rPr>
              <a:t>cocok</a:t>
            </a:r>
            <a:r>
              <a:rPr lang="en-US" sz="3300">
                <a:solidFill>
                  <a:schemeClr val="lt1"/>
                </a:solidFill>
                <a:latin typeface="Arial"/>
                <a:ea typeface="Arial"/>
                <a:cs typeface="Arial"/>
                <a:sym typeface="Arial"/>
              </a:rPr>
              <a:t> dari segi karakteristik data. dan memiliki performa baik</a:t>
            </a:r>
            <a:r>
              <a:rPr lang="en-US" sz="3300">
                <a:solidFill>
                  <a:schemeClr val="lt1"/>
                </a:solidFill>
                <a:latin typeface="Arial"/>
                <a:ea typeface="Arial"/>
                <a:cs typeface="Arial"/>
                <a:sym typeface="Arial"/>
              </a:rPr>
              <a:t> untuk masalah klasifikasi</a:t>
            </a:r>
            <a:r>
              <a:rPr b="0" lang="en-US" sz="3300">
                <a:solidFill>
                  <a:schemeClr val="lt1"/>
                </a:solidFill>
                <a:latin typeface="Arial"/>
                <a:ea typeface="Arial"/>
                <a:cs typeface="Arial"/>
                <a:sym typeface="Arial"/>
              </a:rPr>
              <a:t>. Random forest </a:t>
            </a:r>
            <a:r>
              <a:rPr lang="en-US" sz="3300">
                <a:solidFill>
                  <a:schemeClr val="lt1"/>
                </a:solidFill>
                <a:latin typeface="Arial"/>
                <a:ea typeface="Arial"/>
                <a:cs typeface="Arial"/>
                <a:sym typeface="Arial"/>
              </a:rPr>
              <a:t>tahan terhadap overfitting</a:t>
            </a:r>
            <a:r>
              <a:rPr b="0" lang="en-US" sz="3300">
                <a:solidFill>
                  <a:schemeClr val="lt1"/>
                </a:solidFill>
                <a:latin typeface="Arial"/>
                <a:ea typeface="Arial"/>
                <a:cs typeface="Arial"/>
                <a:sym typeface="Arial"/>
              </a:rPr>
              <a:t> dan mudah diinterpretasi. model ini juga dapat memberikan </a:t>
            </a:r>
            <a:r>
              <a:rPr lang="en-US" sz="3300">
                <a:solidFill>
                  <a:schemeClr val="lt1"/>
                </a:solidFill>
                <a:latin typeface="Arial"/>
                <a:ea typeface="Arial"/>
                <a:cs typeface="Arial"/>
                <a:sym typeface="Arial"/>
              </a:rPr>
              <a:t>informasi penting tentang fitur-fitur yang paling berpengaruh</a:t>
            </a:r>
            <a:r>
              <a:rPr b="0" lang="en-US" sz="3300">
                <a:solidFill>
                  <a:schemeClr val="lt1"/>
                </a:solidFill>
                <a:latin typeface="Arial"/>
                <a:ea typeface="Arial"/>
                <a:cs typeface="Arial"/>
                <a:sym typeface="Arial"/>
              </a:rPr>
              <a:t>, yang sangat berguna untuk mendukung pengambilan keputusan bisnis.</a:t>
            </a:r>
            <a:endParaRPr b="0" sz="3300">
              <a:solidFill>
                <a:schemeClr val="lt1"/>
              </a:solidFill>
              <a:latin typeface="Roboto"/>
              <a:ea typeface="Roboto"/>
              <a:cs typeface="Roboto"/>
              <a:sym typeface="Roboto"/>
            </a:endParaRPr>
          </a:p>
          <a:p>
            <a:pPr indent="0" lvl="0" marL="30480" marR="5080" rtl="0" algn="just">
              <a:lnSpc>
                <a:spcPct val="112100"/>
              </a:lnSpc>
              <a:spcBef>
                <a:spcPts val="434"/>
              </a:spcBef>
              <a:spcAft>
                <a:spcPts val="0"/>
              </a:spcAft>
              <a:buNone/>
            </a:pPr>
            <a:r>
              <a:t/>
            </a:r>
            <a:endParaRPr b="0" sz="22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None/>
            </a:pPr>
            <a:r>
              <a:t/>
            </a:r>
            <a:endParaRPr b="0" sz="21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None/>
            </a:pPr>
            <a:r>
              <a:t/>
            </a:r>
            <a:endParaRPr b="0" sz="2150">
              <a:solidFill>
                <a:srgbClr val="FFFFFF"/>
              </a:solidFill>
              <a:latin typeface="Roboto"/>
              <a:ea typeface="Roboto"/>
              <a:cs typeface="Roboto"/>
              <a:sym typeface="Roboto"/>
            </a:endParaRPr>
          </a:p>
          <a:p>
            <a:pPr indent="0" lvl="0" marL="30480" marR="5080" rtl="0" algn="l">
              <a:lnSpc>
                <a:spcPct val="112100"/>
              </a:lnSpc>
              <a:spcBef>
                <a:spcPts val="434"/>
              </a:spcBef>
              <a:spcAft>
                <a:spcPts val="0"/>
              </a:spcAft>
              <a:buNone/>
            </a:pPr>
            <a:r>
              <a:t/>
            </a:r>
            <a:endParaRPr b="0" sz="1450">
              <a:solidFill>
                <a:srgbClr val="FFFFFF"/>
              </a:solidFill>
              <a:latin typeface="Roboto"/>
              <a:ea typeface="Roboto"/>
              <a:cs typeface="Roboto"/>
              <a:sym typeface="Roboto"/>
            </a:endParaRPr>
          </a:p>
        </p:txBody>
      </p:sp>
      <p:sp>
        <p:nvSpPr>
          <p:cNvPr id="750" name="Google Shape;750;p46"/>
          <p:cNvSpPr txBox="1"/>
          <p:nvPr/>
        </p:nvSpPr>
        <p:spPr>
          <a:xfrm>
            <a:off x="782225" y="287950"/>
            <a:ext cx="12652800" cy="11673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6250">
                <a:solidFill>
                  <a:srgbClr val="FFC700"/>
                </a:solidFill>
                <a:latin typeface="Tahoma"/>
                <a:ea typeface="Tahoma"/>
                <a:cs typeface="Tahoma"/>
                <a:sym typeface="Tahoma"/>
              </a:rPr>
              <a:t>Mengapa memilih model ini?</a:t>
            </a:r>
            <a:endParaRPr sz="6250">
              <a:latin typeface="Tahoma"/>
              <a:ea typeface="Tahoma"/>
              <a:cs typeface="Tahoma"/>
              <a:sym typeface="Tahoma"/>
            </a:endParaRPr>
          </a:p>
        </p:txBody>
      </p:sp>
      <p:grpSp>
        <p:nvGrpSpPr>
          <p:cNvPr id="751" name="Google Shape;751;p46"/>
          <p:cNvGrpSpPr/>
          <p:nvPr/>
        </p:nvGrpSpPr>
        <p:grpSpPr>
          <a:xfrm>
            <a:off x="0" y="9409229"/>
            <a:ext cx="18288197" cy="878204"/>
            <a:chOff x="0" y="9409229"/>
            <a:chExt cx="18288197" cy="878204"/>
          </a:xfrm>
        </p:grpSpPr>
        <p:sp>
          <p:nvSpPr>
            <p:cNvPr id="752" name="Google Shape;752;p46"/>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3" name="Google Shape;753;p4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4" name="Google Shape;754;p4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55" name="Google Shape;755;p4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56" name="Google Shape;756;p4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57" name="Google Shape;757;p4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58" name="Google Shape;758;p4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59" name="Google Shape;759;p4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pSp>
        <p:nvGrpSpPr>
          <p:cNvPr id="764" name="Google Shape;764;p47"/>
          <p:cNvGrpSpPr/>
          <p:nvPr/>
        </p:nvGrpSpPr>
        <p:grpSpPr>
          <a:xfrm>
            <a:off x="15234589" y="11"/>
            <a:ext cx="3053842" cy="10287000"/>
            <a:chOff x="15234589" y="11"/>
            <a:chExt cx="3053842" cy="10287000"/>
          </a:xfrm>
        </p:grpSpPr>
        <p:sp>
          <p:nvSpPr>
            <p:cNvPr id="765" name="Google Shape;765;p47"/>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6" name="Google Shape;766;p47"/>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7" name="Google Shape;767;p47"/>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768" name="Google Shape;768;p47"/>
          <p:cNvGrpSpPr/>
          <p:nvPr/>
        </p:nvGrpSpPr>
        <p:grpSpPr>
          <a:xfrm>
            <a:off x="0" y="11"/>
            <a:ext cx="3304540" cy="10287013"/>
            <a:chOff x="0" y="11"/>
            <a:chExt cx="3304540" cy="10287013"/>
          </a:xfrm>
        </p:grpSpPr>
        <p:sp>
          <p:nvSpPr>
            <p:cNvPr id="769" name="Google Shape;769;p47"/>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0" name="Google Shape;770;p47"/>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1" name="Google Shape;771;p47"/>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772" name="Google Shape;772;p47"/>
          <p:cNvSpPr txBox="1"/>
          <p:nvPr>
            <p:ph type="title"/>
          </p:nvPr>
        </p:nvSpPr>
        <p:spPr>
          <a:xfrm>
            <a:off x="4506650" y="3538050"/>
            <a:ext cx="9952800" cy="29043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8550"/>
              <a:t>M</a:t>
            </a:r>
            <a:r>
              <a:rPr lang="en-US" sz="8850"/>
              <a:t>odel Evaluation and Result</a:t>
            </a:r>
            <a:endParaRPr sz="805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8"/>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8" name="Google Shape;778;p48"/>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9" name="Google Shape;779;p48"/>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80" name="Google Shape;780;p48"/>
          <p:cNvGrpSpPr/>
          <p:nvPr/>
        </p:nvGrpSpPr>
        <p:grpSpPr>
          <a:xfrm>
            <a:off x="0" y="9409229"/>
            <a:ext cx="18288197" cy="878204"/>
            <a:chOff x="0" y="9409229"/>
            <a:chExt cx="18288197" cy="878204"/>
          </a:xfrm>
        </p:grpSpPr>
        <p:sp>
          <p:nvSpPr>
            <p:cNvPr id="781" name="Google Shape;781;p48"/>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2" name="Google Shape;782;p4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3" name="Google Shape;783;p4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84" name="Google Shape;784;p4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785" name="Google Shape;785;p4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786" name="Google Shape;786;p4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87" name="Google Shape;787;p4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788" name="Google Shape;788;p4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789" name="Google Shape;789;p48"/>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0" name="Google Shape;790;p48"/>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1" name="Google Shape;791;p48"/>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792" name="Google Shape;792;p48"/>
          <p:cNvGrpSpPr/>
          <p:nvPr/>
        </p:nvGrpSpPr>
        <p:grpSpPr>
          <a:xfrm>
            <a:off x="0" y="0"/>
            <a:ext cx="18288204" cy="1219200"/>
            <a:chOff x="0" y="0"/>
            <a:chExt cx="18288204" cy="1219200"/>
          </a:xfrm>
        </p:grpSpPr>
        <p:sp>
          <p:nvSpPr>
            <p:cNvPr id="793" name="Google Shape;793;p48"/>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4" name="Google Shape;794;p48"/>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5" name="Google Shape;795;p48"/>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96" name="Google Shape;796;p48"/>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797" name="Google Shape;797;p48"/>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798" name="Google Shape;798;p48"/>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99" name="Google Shape;799;p48"/>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00" name="Google Shape;800;p48"/>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01" name="Google Shape;801;p48"/>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2" name="Google Shape;802;p48"/>
          <p:cNvSpPr txBox="1"/>
          <p:nvPr>
            <p:ph type="title"/>
          </p:nvPr>
        </p:nvSpPr>
        <p:spPr>
          <a:xfrm>
            <a:off x="812050" y="1736050"/>
            <a:ext cx="164442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800"/>
              <a:t>Model Tuning dan Optimization</a:t>
            </a:r>
            <a:endParaRPr sz="5800"/>
          </a:p>
        </p:txBody>
      </p:sp>
      <p:sp>
        <p:nvSpPr>
          <p:cNvPr id="803" name="Google Shape;803;p48"/>
          <p:cNvSpPr txBox="1"/>
          <p:nvPr/>
        </p:nvSpPr>
        <p:spPr>
          <a:xfrm>
            <a:off x="812050" y="3039925"/>
            <a:ext cx="15764100" cy="8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lt1"/>
                </a:solidFill>
                <a:latin typeface="Tahoma"/>
                <a:ea typeface="Tahoma"/>
                <a:cs typeface="Tahoma"/>
                <a:sym typeface="Tahoma"/>
              </a:rPr>
              <a:t>hyperparameter yang digunakan adalah RandomizedSearchCV</a:t>
            </a:r>
            <a:endParaRPr sz="2700">
              <a:solidFill>
                <a:schemeClr val="lt1"/>
              </a:solidFill>
              <a:latin typeface="Tahoma"/>
              <a:ea typeface="Tahoma"/>
              <a:cs typeface="Tahoma"/>
              <a:sym typeface="Tahoma"/>
            </a:endParaRPr>
          </a:p>
        </p:txBody>
      </p:sp>
      <p:sp>
        <p:nvSpPr>
          <p:cNvPr id="804" name="Google Shape;804;p48"/>
          <p:cNvSpPr txBox="1"/>
          <p:nvPr/>
        </p:nvSpPr>
        <p:spPr>
          <a:xfrm>
            <a:off x="1002450" y="3873750"/>
            <a:ext cx="6894000" cy="25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Tahoma"/>
                <a:ea typeface="Tahoma"/>
                <a:cs typeface="Tahoma"/>
                <a:sym typeface="Tahoma"/>
              </a:rPr>
              <a:t>Best Parameter :</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max_depth': None</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'min_samples_leaf': 2</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'min_samples_split': 3</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'n_estimators': 93</a:t>
            </a:r>
            <a:endParaRPr sz="3000">
              <a:solidFill>
                <a:schemeClr val="lt1"/>
              </a:solidFill>
              <a:latin typeface="Tahoma"/>
              <a:ea typeface="Tahoma"/>
              <a:cs typeface="Tahoma"/>
              <a:sym typeface="Tahoma"/>
            </a:endParaRPr>
          </a:p>
        </p:txBody>
      </p:sp>
      <p:sp>
        <p:nvSpPr>
          <p:cNvPr id="805" name="Google Shape;805;p48"/>
          <p:cNvSpPr txBox="1"/>
          <p:nvPr/>
        </p:nvSpPr>
        <p:spPr>
          <a:xfrm>
            <a:off x="9093550" y="3974775"/>
            <a:ext cx="8162700" cy="8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Tahoma"/>
                <a:ea typeface="Tahoma"/>
                <a:cs typeface="Tahoma"/>
                <a:sym typeface="Tahoma"/>
              </a:rPr>
              <a:t>Hasil Evaluasi menggunakan Hyperparameter</a:t>
            </a:r>
            <a:endParaRPr sz="3000">
              <a:solidFill>
                <a:schemeClr val="lt1"/>
              </a:solidFill>
              <a:latin typeface="Tahoma"/>
              <a:ea typeface="Tahoma"/>
              <a:cs typeface="Tahoma"/>
              <a:sym typeface="Tahoma"/>
            </a:endParaRPr>
          </a:p>
        </p:txBody>
      </p:sp>
      <p:graphicFrame>
        <p:nvGraphicFramePr>
          <p:cNvPr id="806" name="Google Shape;806;p48"/>
          <p:cNvGraphicFramePr/>
          <p:nvPr/>
        </p:nvGraphicFramePr>
        <p:xfrm>
          <a:off x="9196350" y="5133150"/>
          <a:ext cx="3000000" cy="3000000"/>
        </p:xfrm>
        <a:graphic>
          <a:graphicData uri="http://schemas.openxmlformats.org/drawingml/2006/table">
            <a:tbl>
              <a:tblPr>
                <a:noFill/>
                <a:tableStyleId>{8BFE7CA9-0C63-45F1-B6F9-2820C55B3B35}</a:tableStyleId>
              </a:tblPr>
              <a:tblGrid>
                <a:gridCol w="1882025"/>
                <a:gridCol w="1882025"/>
                <a:gridCol w="1882025"/>
                <a:gridCol w="1882025"/>
              </a:tblGrid>
              <a:tr h="381000">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Accuracy</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Precision</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Recall</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F1 Score</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0.9627</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0.9615</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0.9627</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0.9616</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9"/>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2" name="Google Shape;812;p49"/>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3" name="Google Shape;813;p49"/>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14" name="Google Shape;814;p49"/>
          <p:cNvGrpSpPr/>
          <p:nvPr/>
        </p:nvGrpSpPr>
        <p:grpSpPr>
          <a:xfrm>
            <a:off x="0" y="9409229"/>
            <a:ext cx="18288197" cy="878204"/>
            <a:chOff x="0" y="9409229"/>
            <a:chExt cx="18288197" cy="878204"/>
          </a:xfrm>
        </p:grpSpPr>
        <p:sp>
          <p:nvSpPr>
            <p:cNvPr id="815" name="Google Shape;815;p49"/>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6" name="Google Shape;816;p4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7" name="Google Shape;817;p4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18" name="Google Shape;818;p4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819" name="Google Shape;819;p4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820" name="Google Shape;820;p4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21" name="Google Shape;821;p4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822" name="Google Shape;822;p4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23" name="Google Shape;823;p49"/>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4" name="Google Shape;824;p49"/>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5" name="Google Shape;825;p49"/>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26" name="Google Shape;826;p49"/>
          <p:cNvGrpSpPr/>
          <p:nvPr/>
        </p:nvGrpSpPr>
        <p:grpSpPr>
          <a:xfrm>
            <a:off x="0" y="0"/>
            <a:ext cx="18288204" cy="1219200"/>
            <a:chOff x="0" y="0"/>
            <a:chExt cx="18288204" cy="1219200"/>
          </a:xfrm>
        </p:grpSpPr>
        <p:sp>
          <p:nvSpPr>
            <p:cNvPr id="827" name="Google Shape;827;p49"/>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8" name="Google Shape;828;p49"/>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9" name="Google Shape;829;p49"/>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30" name="Google Shape;830;p49"/>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31" name="Google Shape;831;p49"/>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32" name="Google Shape;832;p49"/>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33" name="Google Shape;833;p49"/>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34" name="Google Shape;834;p49"/>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35" name="Google Shape;835;p49"/>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6" name="Google Shape;836;p49"/>
          <p:cNvSpPr txBox="1"/>
          <p:nvPr>
            <p:ph type="title"/>
          </p:nvPr>
        </p:nvSpPr>
        <p:spPr>
          <a:xfrm>
            <a:off x="812050" y="1736050"/>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800"/>
              <a:t>Model Performance</a:t>
            </a:r>
            <a:endParaRPr sz="5800"/>
          </a:p>
        </p:txBody>
      </p:sp>
      <p:sp>
        <p:nvSpPr>
          <p:cNvPr id="837" name="Google Shape;837;p49"/>
          <p:cNvSpPr txBox="1"/>
          <p:nvPr/>
        </p:nvSpPr>
        <p:spPr>
          <a:xfrm>
            <a:off x="952600" y="6071175"/>
            <a:ext cx="15764100" cy="17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Roboto"/>
                <a:ea typeface="Roboto"/>
                <a:cs typeface="Roboto"/>
                <a:sym typeface="Roboto"/>
              </a:rPr>
              <a:t>Kesimpulan: kedua model sudah cukup baik dan tidak mengalami overfitting/ underfitting. Model Random forest memiliki performance lebih unggul dibandingkan dengan gradient boosting</a:t>
            </a:r>
            <a:endParaRPr sz="3000">
              <a:solidFill>
                <a:schemeClr val="lt1"/>
              </a:solidFill>
              <a:latin typeface="Roboto"/>
              <a:ea typeface="Roboto"/>
              <a:cs typeface="Roboto"/>
              <a:sym typeface="Roboto"/>
            </a:endParaRPr>
          </a:p>
        </p:txBody>
      </p:sp>
      <p:graphicFrame>
        <p:nvGraphicFramePr>
          <p:cNvPr id="838" name="Google Shape;838;p49"/>
          <p:cNvGraphicFramePr/>
          <p:nvPr/>
        </p:nvGraphicFramePr>
        <p:xfrm>
          <a:off x="952600" y="3329600"/>
          <a:ext cx="3000000" cy="3000000"/>
        </p:xfrm>
        <a:graphic>
          <a:graphicData uri="http://schemas.openxmlformats.org/drawingml/2006/table">
            <a:tbl>
              <a:tblPr>
                <a:noFill/>
                <a:tableStyleId>{8BFE7CA9-0C63-45F1-B6F9-2820C55B3B35}</a:tableStyleId>
              </a:tblPr>
              <a:tblGrid>
                <a:gridCol w="5542175"/>
                <a:gridCol w="5542175"/>
              </a:tblGrid>
              <a:tr h="381000">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DataSet</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F1 Score</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Train</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0.9615</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Test</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lt1"/>
                          </a:solidFill>
                          <a:latin typeface="Tahoma"/>
                          <a:ea typeface="Tahoma"/>
                          <a:cs typeface="Tahoma"/>
                          <a:sym typeface="Tahoma"/>
                        </a:rPr>
                        <a:t>09616</a:t>
                      </a:r>
                      <a:endParaRPr sz="3000">
                        <a:solidFill>
                          <a:schemeClr val="lt1"/>
                        </a:solidFill>
                        <a:latin typeface="Tahoma"/>
                        <a:ea typeface="Tahoma"/>
                        <a:cs typeface="Tahoma"/>
                        <a:sym typeface="Tahoma"/>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0"/>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4" name="Google Shape;844;p50"/>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5" name="Google Shape;845;p50"/>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46" name="Google Shape;846;p50"/>
          <p:cNvGrpSpPr/>
          <p:nvPr/>
        </p:nvGrpSpPr>
        <p:grpSpPr>
          <a:xfrm>
            <a:off x="0" y="9409229"/>
            <a:ext cx="18288197" cy="878204"/>
            <a:chOff x="0" y="9409229"/>
            <a:chExt cx="18288197" cy="878204"/>
          </a:xfrm>
        </p:grpSpPr>
        <p:sp>
          <p:nvSpPr>
            <p:cNvPr id="847" name="Google Shape;847;p50"/>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8" name="Google Shape;848;p5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9" name="Google Shape;849;p5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50" name="Google Shape;850;p5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851" name="Google Shape;851;p5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852" name="Google Shape;852;p5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53" name="Google Shape;853;p5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854" name="Google Shape;854;p5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55" name="Google Shape;855;p50"/>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6" name="Google Shape;856;p50"/>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7" name="Google Shape;857;p50"/>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58" name="Google Shape;858;p50"/>
          <p:cNvGrpSpPr/>
          <p:nvPr/>
        </p:nvGrpSpPr>
        <p:grpSpPr>
          <a:xfrm>
            <a:off x="0" y="0"/>
            <a:ext cx="18288204" cy="1219200"/>
            <a:chOff x="0" y="0"/>
            <a:chExt cx="18288204" cy="1219200"/>
          </a:xfrm>
        </p:grpSpPr>
        <p:sp>
          <p:nvSpPr>
            <p:cNvPr id="859" name="Google Shape;859;p50"/>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0" name="Google Shape;860;p50"/>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1" name="Google Shape;861;p50"/>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62" name="Google Shape;862;p50"/>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63" name="Google Shape;863;p50"/>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64" name="Google Shape;864;p50"/>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65" name="Google Shape;865;p50"/>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66" name="Google Shape;866;p50"/>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67" name="Google Shape;867;p50"/>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8" name="Google Shape;868;p50"/>
          <p:cNvSpPr txBox="1"/>
          <p:nvPr>
            <p:ph type="title"/>
          </p:nvPr>
        </p:nvSpPr>
        <p:spPr>
          <a:xfrm>
            <a:off x="812050" y="1407113"/>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800"/>
              <a:t>Feature Importance</a:t>
            </a:r>
            <a:endParaRPr sz="5800"/>
          </a:p>
        </p:txBody>
      </p:sp>
      <p:pic>
        <p:nvPicPr>
          <p:cNvPr id="869" name="Google Shape;869;p50"/>
          <p:cNvPicPr preferRelativeResize="0"/>
          <p:nvPr/>
        </p:nvPicPr>
        <p:blipFill rotWithShape="1">
          <a:blip r:embed="rId11">
            <a:alphaModFix/>
          </a:blip>
          <a:srcRect b="26099" l="20139" r="42961" t="41164"/>
          <a:stretch/>
        </p:blipFill>
        <p:spPr>
          <a:xfrm>
            <a:off x="2338350" y="2671750"/>
            <a:ext cx="12438576" cy="62070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1"/>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5" name="Google Shape;875;p51"/>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6" name="Google Shape;876;p51"/>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77" name="Google Shape;877;p51"/>
          <p:cNvGrpSpPr/>
          <p:nvPr/>
        </p:nvGrpSpPr>
        <p:grpSpPr>
          <a:xfrm>
            <a:off x="0" y="9409229"/>
            <a:ext cx="18288197" cy="878204"/>
            <a:chOff x="0" y="9409229"/>
            <a:chExt cx="18288197" cy="878204"/>
          </a:xfrm>
        </p:grpSpPr>
        <p:sp>
          <p:nvSpPr>
            <p:cNvPr id="878" name="Google Shape;878;p51"/>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9" name="Google Shape;879;p5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0" name="Google Shape;880;p5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81" name="Google Shape;881;p5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882" name="Google Shape;882;p5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883" name="Google Shape;883;p5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84" name="Google Shape;884;p5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885" name="Google Shape;885;p5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886" name="Google Shape;886;p51"/>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7" name="Google Shape;887;p51"/>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8" name="Google Shape;888;p51"/>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889" name="Google Shape;889;p51"/>
          <p:cNvGrpSpPr/>
          <p:nvPr/>
        </p:nvGrpSpPr>
        <p:grpSpPr>
          <a:xfrm>
            <a:off x="0" y="0"/>
            <a:ext cx="18288204" cy="1219200"/>
            <a:chOff x="0" y="0"/>
            <a:chExt cx="18288204" cy="1219200"/>
          </a:xfrm>
        </p:grpSpPr>
        <p:sp>
          <p:nvSpPr>
            <p:cNvPr id="890" name="Google Shape;890;p51"/>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1" name="Google Shape;891;p51"/>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2" name="Google Shape;892;p51"/>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93" name="Google Shape;893;p51"/>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894" name="Google Shape;894;p51"/>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895" name="Google Shape;895;p51"/>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96" name="Google Shape;896;p51"/>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897" name="Google Shape;897;p51"/>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898" name="Google Shape;898;p51"/>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9" name="Google Shape;899;p51"/>
          <p:cNvSpPr txBox="1"/>
          <p:nvPr>
            <p:ph type="title"/>
          </p:nvPr>
        </p:nvSpPr>
        <p:spPr>
          <a:xfrm>
            <a:off x="786525" y="1175363"/>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800"/>
              <a:t>Confusion Matrix</a:t>
            </a:r>
            <a:endParaRPr sz="5800"/>
          </a:p>
        </p:txBody>
      </p:sp>
      <p:sp>
        <p:nvSpPr>
          <p:cNvPr id="900" name="Google Shape;900;p51"/>
          <p:cNvSpPr txBox="1"/>
          <p:nvPr/>
        </p:nvSpPr>
        <p:spPr>
          <a:xfrm>
            <a:off x="11137875" y="2773825"/>
            <a:ext cx="5564700" cy="45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700">
                <a:solidFill>
                  <a:schemeClr val="lt1"/>
                </a:solidFill>
              </a:rPr>
              <a:t>TP</a:t>
            </a:r>
            <a:r>
              <a:rPr lang="en-US" sz="2700">
                <a:solidFill>
                  <a:schemeClr val="lt1"/>
                </a:solidFill>
              </a:rPr>
              <a:t>: Prediksi 1, dan sebenarnya 1</a:t>
            </a:r>
            <a:br>
              <a:rPr lang="en-US" sz="2700">
                <a:solidFill>
                  <a:schemeClr val="lt1"/>
                </a:solidFill>
              </a:rPr>
            </a:br>
            <a:endParaRPr sz="2700">
              <a:solidFill>
                <a:schemeClr val="lt1"/>
              </a:solidFill>
            </a:endParaRPr>
          </a:p>
          <a:p>
            <a:pPr indent="0" lvl="0" marL="0" rtl="0" algn="l">
              <a:spcBef>
                <a:spcPts val="0"/>
              </a:spcBef>
              <a:spcAft>
                <a:spcPts val="0"/>
              </a:spcAft>
              <a:buClr>
                <a:schemeClr val="dk1"/>
              </a:buClr>
              <a:buSzPts val="1100"/>
              <a:buFont typeface="Arial"/>
              <a:buNone/>
            </a:pPr>
            <a:r>
              <a:rPr b="1" lang="en-US" sz="2700">
                <a:solidFill>
                  <a:schemeClr val="lt1"/>
                </a:solidFill>
              </a:rPr>
              <a:t>FP</a:t>
            </a:r>
            <a:r>
              <a:rPr lang="en-US" sz="2700">
                <a:solidFill>
                  <a:schemeClr val="lt1"/>
                </a:solidFill>
              </a:rPr>
              <a:t>: Prediksi 1, tapi sebenarnya 0</a:t>
            </a:r>
            <a:br>
              <a:rPr lang="en-US" sz="2700">
                <a:solidFill>
                  <a:schemeClr val="lt1"/>
                </a:solidFill>
              </a:rPr>
            </a:br>
            <a:endParaRPr sz="2700">
              <a:solidFill>
                <a:schemeClr val="lt1"/>
              </a:solidFill>
            </a:endParaRPr>
          </a:p>
          <a:p>
            <a:pPr indent="0" lvl="0" marL="0" rtl="0" algn="l">
              <a:spcBef>
                <a:spcPts val="0"/>
              </a:spcBef>
              <a:spcAft>
                <a:spcPts val="0"/>
              </a:spcAft>
              <a:buClr>
                <a:schemeClr val="dk1"/>
              </a:buClr>
              <a:buSzPts val="1100"/>
              <a:buFont typeface="Arial"/>
              <a:buNone/>
            </a:pPr>
            <a:r>
              <a:rPr b="1" lang="en-US" sz="2700">
                <a:solidFill>
                  <a:schemeClr val="lt1"/>
                </a:solidFill>
              </a:rPr>
              <a:t>TN</a:t>
            </a:r>
            <a:r>
              <a:rPr lang="en-US" sz="2700">
                <a:solidFill>
                  <a:schemeClr val="lt1"/>
                </a:solidFill>
              </a:rPr>
              <a:t>: Prediksi 0, dan sebenarnya 0</a:t>
            </a:r>
            <a:br>
              <a:rPr lang="en-US" sz="2700">
                <a:solidFill>
                  <a:schemeClr val="lt1"/>
                </a:solidFill>
              </a:rPr>
            </a:br>
            <a:endParaRPr sz="2700">
              <a:solidFill>
                <a:schemeClr val="lt1"/>
              </a:solidFill>
            </a:endParaRPr>
          </a:p>
          <a:p>
            <a:pPr indent="0" lvl="0" marL="0" rtl="0" algn="l">
              <a:spcBef>
                <a:spcPts val="0"/>
              </a:spcBef>
              <a:spcAft>
                <a:spcPts val="0"/>
              </a:spcAft>
              <a:buClr>
                <a:schemeClr val="dk1"/>
              </a:buClr>
              <a:buSzPts val="1100"/>
              <a:buFont typeface="Arial"/>
              <a:buNone/>
            </a:pPr>
            <a:r>
              <a:rPr b="1" lang="en-US" sz="2700">
                <a:solidFill>
                  <a:schemeClr val="lt1"/>
                </a:solidFill>
              </a:rPr>
              <a:t>FN</a:t>
            </a:r>
            <a:r>
              <a:rPr lang="en-US" sz="2700">
                <a:solidFill>
                  <a:schemeClr val="lt1"/>
                </a:solidFill>
              </a:rPr>
              <a:t>: Prediksi 0, tapi sebenarnya 1</a:t>
            </a:r>
            <a:endParaRPr sz="2700">
              <a:solidFill>
                <a:schemeClr val="lt1"/>
              </a:solidFill>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pic>
        <p:nvPicPr>
          <p:cNvPr id="901" name="Google Shape;901;p51"/>
          <p:cNvPicPr preferRelativeResize="0"/>
          <p:nvPr/>
        </p:nvPicPr>
        <p:blipFill>
          <a:blip r:embed="rId11">
            <a:alphaModFix/>
          </a:blip>
          <a:stretch>
            <a:fillRect/>
          </a:stretch>
        </p:blipFill>
        <p:spPr>
          <a:xfrm>
            <a:off x="2058925" y="2479325"/>
            <a:ext cx="7862024" cy="6416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nvSpPr>
        <p:spPr>
          <a:xfrm>
            <a:off x="1101550" y="1620613"/>
            <a:ext cx="141729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b="1" lang="en-US" sz="7650">
                <a:solidFill>
                  <a:srgbClr val="FFC700"/>
                </a:solidFill>
                <a:latin typeface="Tahoma"/>
                <a:ea typeface="Tahoma"/>
                <a:cs typeface="Tahoma"/>
                <a:sym typeface="Tahoma"/>
              </a:rPr>
              <a:t>Dampak bagi perusahaan:</a:t>
            </a:r>
            <a:endParaRPr sz="7650">
              <a:latin typeface="Tahoma"/>
              <a:ea typeface="Tahoma"/>
              <a:cs typeface="Tahoma"/>
              <a:sym typeface="Tahoma"/>
            </a:endParaRPr>
          </a:p>
        </p:txBody>
      </p:sp>
      <p:grpSp>
        <p:nvGrpSpPr>
          <p:cNvPr id="168" name="Google Shape;168;p16"/>
          <p:cNvGrpSpPr/>
          <p:nvPr/>
        </p:nvGrpSpPr>
        <p:grpSpPr>
          <a:xfrm>
            <a:off x="0" y="9409229"/>
            <a:ext cx="18288197" cy="878205"/>
            <a:chOff x="0" y="9409229"/>
            <a:chExt cx="18288197" cy="878205"/>
          </a:xfrm>
        </p:grpSpPr>
        <p:sp>
          <p:nvSpPr>
            <p:cNvPr id="169" name="Google Shape;169;p16"/>
            <p:cNvSpPr/>
            <p:nvPr/>
          </p:nvSpPr>
          <p:spPr>
            <a:xfrm>
              <a:off x="2338362" y="9452990"/>
              <a:ext cx="13616305" cy="834390"/>
            </a:xfrm>
            <a:custGeom>
              <a:rect b="b" l="l" r="r" t="t"/>
              <a:pathLst>
                <a:path extrusionOk="0" h="834390" w="13616305">
                  <a:moveTo>
                    <a:pt x="1288796" y="237515"/>
                  </a:moveTo>
                  <a:lnTo>
                    <a:pt x="526249" y="0"/>
                  </a:lnTo>
                  <a:lnTo>
                    <a:pt x="0" y="834009"/>
                  </a:lnTo>
                  <a:lnTo>
                    <a:pt x="910577" y="834009"/>
                  </a:lnTo>
                  <a:lnTo>
                    <a:pt x="1288796" y="237515"/>
                  </a:lnTo>
                  <a:close/>
                </a:path>
                <a:path extrusionOk="0" h="834390" w="13616305">
                  <a:moveTo>
                    <a:pt x="4770298" y="193763"/>
                  </a:moveTo>
                  <a:lnTo>
                    <a:pt x="3982732" y="0"/>
                  </a:lnTo>
                  <a:lnTo>
                    <a:pt x="3456482" y="834009"/>
                  </a:lnTo>
                  <a:lnTo>
                    <a:pt x="4367174" y="834009"/>
                  </a:lnTo>
                  <a:lnTo>
                    <a:pt x="4770298" y="193763"/>
                  </a:lnTo>
                  <a:close/>
                </a:path>
                <a:path extrusionOk="0" h="834390" w="13616305">
                  <a:moveTo>
                    <a:pt x="10159378" y="834009"/>
                  </a:moveTo>
                  <a:lnTo>
                    <a:pt x="9633128" y="0"/>
                  </a:lnTo>
                  <a:lnTo>
                    <a:pt x="8845575" y="193763"/>
                  </a:lnTo>
                  <a:lnTo>
                    <a:pt x="9248699" y="834009"/>
                  </a:lnTo>
                  <a:lnTo>
                    <a:pt x="10159378" y="834009"/>
                  </a:lnTo>
                  <a:close/>
                </a:path>
                <a:path extrusionOk="0" h="834390" w="13616305">
                  <a:moveTo>
                    <a:pt x="13615873" y="834009"/>
                  </a:moveTo>
                  <a:lnTo>
                    <a:pt x="13089623" y="0"/>
                  </a:lnTo>
                  <a:lnTo>
                    <a:pt x="12327065" y="237515"/>
                  </a:lnTo>
                  <a:lnTo>
                    <a:pt x="12705283" y="834009"/>
                  </a:lnTo>
                  <a:lnTo>
                    <a:pt x="13615873" y="834009"/>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0" name="Google Shape;170;p16"/>
            <p:cNvSpPr/>
            <p:nvPr/>
          </p:nvSpPr>
          <p:spPr>
            <a:xfrm>
              <a:off x="0" y="9409229"/>
              <a:ext cx="18288000" cy="878205"/>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1" name="Google Shape;171;p1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2" name="Google Shape;172;p1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73" name="Google Shape;173;p1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74" name="Google Shape;174;p1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5" name="Google Shape;175;p1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76" name="Google Shape;176;p1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77" name="Google Shape;177;p16"/>
          <p:cNvSpPr txBox="1"/>
          <p:nvPr>
            <p:ph type="title"/>
          </p:nvPr>
        </p:nvSpPr>
        <p:spPr>
          <a:xfrm>
            <a:off x="2758725" y="3176950"/>
            <a:ext cx="14849700" cy="2202300"/>
          </a:xfrm>
          <a:prstGeom prst="rect">
            <a:avLst/>
          </a:prstGeom>
          <a:noFill/>
          <a:ln>
            <a:noFill/>
          </a:ln>
        </p:spPr>
        <p:txBody>
          <a:bodyPr anchorCtr="0" anchor="t" bIns="0" lIns="0" spcFirstLastPara="1" rIns="0" wrap="square" tIns="209550">
            <a:spAutoFit/>
          </a:bodyPr>
          <a:lstStyle/>
          <a:p>
            <a:pPr indent="0" lvl="0" marL="0" rtl="0" algn="l">
              <a:lnSpc>
                <a:spcPct val="100000"/>
              </a:lnSpc>
              <a:spcBef>
                <a:spcPts val="0"/>
              </a:spcBef>
              <a:spcAft>
                <a:spcPts val="0"/>
              </a:spcAft>
              <a:buNone/>
            </a:pPr>
            <a:r>
              <a:rPr lang="en-US" sz="3350"/>
              <a:t>Kerugian Finansial</a:t>
            </a:r>
            <a:endParaRPr sz="3450">
              <a:solidFill>
                <a:schemeClr val="lt1"/>
              </a:solidFill>
            </a:endParaRPr>
          </a:p>
          <a:p>
            <a:pPr indent="0" lvl="0" marL="12700" marR="5080" rtl="0" algn="l">
              <a:lnSpc>
                <a:spcPct val="112100"/>
              </a:lnSpc>
              <a:spcBef>
                <a:spcPts val="434"/>
              </a:spcBef>
              <a:spcAft>
                <a:spcPts val="0"/>
              </a:spcAft>
              <a:buNone/>
            </a:pPr>
            <a:r>
              <a:rPr b="0" lang="en-US" sz="2100">
                <a:solidFill>
                  <a:schemeClr val="lt1"/>
                </a:solidFill>
              </a:rPr>
              <a:t>Gagal bayar berdampak langsung pada kerugian keuangan institusi. kerugian mencapai </a:t>
            </a:r>
            <a:r>
              <a:rPr lang="en-US" sz="2000">
                <a:solidFill>
                  <a:schemeClr val="lt1"/>
                </a:solidFill>
                <a:latin typeface="Arial"/>
                <a:ea typeface="Arial"/>
                <a:cs typeface="Arial"/>
                <a:sym typeface="Arial"/>
              </a:rPr>
              <a:t>Rp 4,3 miliar/tahun.</a:t>
            </a:r>
            <a:endParaRPr b="0" sz="2800">
              <a:solidFill>
                <a:schemeClr val="lt1"/>
              </a:solidFill>
            </a:endParaRPr>
          </a:p>
          <a:p>
            <a:pPr indent="-317500" lvl="0" marL="457200" marR="5080" rtl="0" algn="l">
              <a:lnSpc>
                <a:spcPct val="112100"/>
              </a:lnSpc>
              <a:spcBef>
                <a:spcPts val="434"/>
              </a:spcBef>
              <a:spcAft>
                <a:spcPts val="0"/>
              </a:spcAft>
              <a:buClr>
                <a:schemeClr val="lt1"/>
              </a:buClr>
              <a:buSzPts val="1400"/>
              <a:buAutoNum type="arabicParenBoth"/>
            </a:pPr>
            <a:r>
              <a:rPr b="0" lang="en-US" sz="1100">
                <a:solidFill>
                  <a:schemeClr val="lt1"/>
                </a:solidFill>
                <a:latin typeface="Arial"/>
                <a:ea typeface="Arial"/>
                <a:cs typeface="Arial"/>
                <a:sym typeface="Arial"/>
              </a:rPr>
              <a:t>McKinsey &amp; Company. (2020). </a:t>
            </a:r>
            <a:r>
              <a:rPr b="0" i="1" lang="en-US" sz="1100">
                <a:solidFill>
                  <a:schemeClr val="lt1"/>
                </a:solidFill>
                <a:latin typeface="Arial"/>
                <a:ea typeface="Arial"/>
                <a:cs typeface="Arial"/>
                <a:sym typeface="Arial"/>
              </a:rPr>
              <a:t>AI in banking: Can banks meet the challenge?</a:t>
            </a:r>
            <a:r>
              <a:rPr b="0" lang="en-US" sz="1100">
                <a:solidFill>
                  <a:schemeClr val="lt1"/>
                </a:solidFill>
                <a:latin typeface="Arial"/>
                <a:ea typeface="Arial"/>
                <a:cs typeface="Arial"/>
                <a:sym typeface="Arial"/>
              </a:rPr>
              <a:t> Retrieved from</a:t>
            </a:r>
            <a:r>
              <a:rPr b="0" lang="en-US" sz="1100">
                <a:solidFill>
                  <a:schemeClr val="lt1"/>
                </a:solidFill>
                <a:uFill>
                  <a:noFill/>
                </a:uFill>
                <a:latin typeface="Arial"/>
                <a:ea typeface="Arial"/>
                <a:cs typeface="Arial"/>
                <a:sym typeface="Arial"/>
                <a:hlinkClick r:id="rId7">
                  <a:extLst>
                    <a:ext uri="{A12FA001-AC4F-418D-AE19-62706E023703}">
                      <ahyp:hlinkClr val="tx"/>
                    </a:ext>
                  </a:extLst>
                </a:hlinkClick>
              </a:rPr>
              <a:t> </a:t>
            </a:r>
            <a:r>
              <a:rPr b="0" lang="en-US" sz="1100" u="sng">
                <a:solidFill>
                  <a:schemeClr val="lt1"/>
                </a:solidFill>
                <a:latin typeface="Arial"/>
                <a:ea typeface="Arial"/>
                <a:cs typeface="Arial"/>
                <a:sym typeface="Arial"/>
                <a:hlinkClick r:id="rId8">
                  <a:extLst>
                    <a:ext uri="{A12FA001-AC4F-418D-AE19-62706E023703}">
                      <ahyp:hlinkClr val="tx"/>
                    </a:ext>
                  </a:extLst>
                </a:hlinkClick>
              </a:rPr>
              <a:t>https://www.mckinsey.com/</a:t>
            </a:r>
            <a:r>
              <a:rPr b="0" lang="en-US" sz="2000">
                <a:solidFill>
                  <a:schemeClr val="lt1"/>
                </a:solidFill>
              </a:rPr>
              <a:t>. </a:t>
            </a:r>
            <a:r>
              <a:rPr b="0" lang="en-US" sz="1100">
                <a:solidFill>
                  <a:schemeClr val="lt1"/>
                </a:solidFill>
                <a:latin typeface="Arial"/>
                <a:ea typeface="Arial"/>
                <a:cs typeface="Arial"/>
                <a:sym typeface="Arial"/>
              </a:rPr>
              <a:t>Mengungkap bahwa adopsi AI/ML di sektor keuangan bisa memangkas biaya operasional hingga </a:t>
            </a:r>
            <a:r>
              <a:rPr lang="en-US" sz="1100">
                <a:solidFill>
                  <a:schemeClr val="lt1"/>
                </a:solidFill>
                <a:latin typeface="Arial"/>
                <a:ea typeface="Arial"/>
                <a:cs typeface="Arial"/>
                <a:sym typeface="Arial"/>
              </a:rPr>
              <a:t>20–25%</a:t>
            </a:r>
            <a:r>
              <a:rPr b="0" lang="en-US" sz="1100">
                <a:solidFill>
                  <a:schemeClr val="lt1"/>
                </a:solidFill>
                <a:latin typeface="Arial"/>
                <a:ea typeface="Arial"/>
                <a:cs typeface="Arial"/>
                <a:sym typeface="Arial"/>
              </a:rPr>
              <a:t>.</a:t>
            </a:r>
            <a:endParaRPr b="0" sz="1100">
              <a:solidFill>
                <a:schemeClr val="lt1"/>
              </a:solidFill>
              <a:latin typeface="Arial"/>
              <a:ea typeface="Arial"/>
              <a:cs typeface="Arial"/>
              <a:sym typeface="Arial"/>
            </a:endParaRPr>
          </a:p>
          <a:p>
            <a:pPr indent="-317500" lvl="0" marL="457200" marR="5080" rtl="0" algn="l">
              <a:lnSpc>
                <a:spcPct val="112100"/>
              </a:lnSpc>
              <a:spcBef>
                <a:spcPts val="0"/>
              </a:spcBef>
              <a:spcAft>
                <a:spcPts val="0"/>
              </a:spcAft>
              <a:buClr>
                <a:schemeClr val="lt1"/>
              </a:buClr>
              <a:buSzPts val="1400"/>
              <a:buAutoNum type="arabicParenBoth"/>
            </a:pPr>
            <a:r>
              <a:rPr b="0" lang="en-US" sz="1100">
                <a:solidFill>
                  <a:schemeClr val="lt1"/>
                </a:solidFill>
                <a:latin typeface="Arial"/>
                <a:ea typeface="Arial"/>
                <a:cs typeface="Arial"/>
                <a:sym typeface="Arial"/>
              </a:rPr>
              <a:t>PricewaterhouseCoopers. (2019). </a:t>
            </a:r>
            <a:r>
              <a:rPr b="0" i="1" lang="en-US" sz="1100">
                <a:solidFill>
                  <a:schemeClr val="lt1"/>
                </a:solidFill>
                <a:latin typeface="Arial"/>
                <a:ea typeface="Arial"/>
                <a:cs typeface="Arial"/>
                <a:sym typeface="Arial"/>
              </a:rPr>
              <a:t>AI in financial services</a:t>
            </a:r>
            <a:r>
              <a:rPr b="0" lang="en-US" sz="1100">
                <a:solidFill>
                  <a:schemeClr val="lt1"/>
                </a:solidFill>
                <a:latin typeface="Arial"/>
                <a:ea typeface="Arial"/>
                <a:cs typeface="Arial"/>
                <a:sym typeface="Arial"/>
              </a:rPr>
              <a:t>. Retrieved from</a:t>
            </a:r>
            <a:r>
              <a:rPr b="0" lang="en-US" sz="1100">
                <a:solidFill>
                  <a:schemeClr val="lt1"/>
                </a:solidFill>
                <a:uFill>
                  <a:noFill/>
                </a:uFill>
                <a:latin typeface="Arial"/>
                <a:ea typeface="Arial"/>
                <a:cs typeface="Arial"/>
                <a:sym typeface="Arial"/>
                <a:hlinkClick r:id="rId9">
                  <a:extLst>
                    <a:ext uri="{A12FA001-AC4F-418D-AE19-62706E023703}">
                      <ahyp:hlinkClr val="tx"/>
                    </a:ext>
                  </a:extLst>
                </a:hlinkClick>
              </a:rPr>
              <a:t> </a:t>
            </a:r>
            <a:r>
              <a:rPr b="0" lang="en-US" sz="1100" u="sng">
                <a:solidFill>
                  <a:schemeClr val="lt1"/>
                </a:solidFill>
                <a:latin typeface="Arial"/>
                <a:ea typeface="Arial"/>
                <a:cs typeface="Arial"/>
                <a:sym typeface="Arial"/>
                <a:hlinkClick r:id="rId10">
                  <a:extLst>
                    <a:ext uri="{A12FA001-AC4F-418D-AE19-62706E023703}">
                      <ahyp:hlinkClr val="tx"/>
                    </a:ext>
                  </a:extLst>
                </a:hlinkClick>
              </a:rPr>
              <a:t>https://www.pwc.com/</a:t>
            </a:r>
            <a:r>
              <a:rPr b="0" lang="en-US" sz="1100" u="sng">
                <a:solidFill>
                  <a:schemeClr val="lt1"/>
                </a:solidFill>
                <a:latin typeface="Arial"/>
                <a:ea typeface="Arial"/>
                <a:cs typeface="Arial"/>
                <a:sym typeface="Arial"/>
              </a:rPr>
              <a:t>. </a:t>
            </a:r>
            <a:r>
              <a:rPr b="0" lang="en-US" sz="1100">
                <a:solidFill>
                  <a:schemeClr val="lt1"/>
                </a:solidFill>
                <a:latin typeface="Arial"/>
                <a:ea typeface="Arial"/>
                <a:cs typeface="Arial"/>
                <a:sym typeface="Arial"/>
              </a:rPr>
              <a:t>Menyatakan bahwa penggunaan AI &amp; ML bisa mengurangi waktu pemrosesan kredit hingga </a:t>
            </a:r>
            <a:r>
              <a:rPr lang="en-US" sz="1100">
                <a:solidFill>
                  <a:schemeClr val="lt1"/>
                </a:solidFill>
                <a:latin typeface="Arial"/>
                <a:ea typeface="Arial"/>
                <a:cs typeface="Arial"/>
                <a:sym typeface="Arial"/>
              </a:rPr>
              <a:t>90%</a:t>
            </a:r>
            <a:r>
              <a:rPr b="0" lang="en-US" sz="1100">
                <a:solidFill>
                  <a:schemeClr val="lt1"/>
                </a:solidFill>
                <a:latin typeface="Arial"/>
                <a:ea typeface="Arial"/>
                <a:cs typeface="Arial"/>
                <a:sym typeface="Arial"/>
              </a:rPr>
              <a:t> dan meningkatkan akurasi penilaian risiko.</a:t>
            </a:r>
            <a:endParaRPr b="0" sz="1100" u="sng">
              <a:solidFill>
                <a:schemeClr val="lt1"/>
              </a:solidFill>
              <a:latin typeface="Arial"/>
              <a:ea typeface="Arial"/>
              <a:cs typeface="Arial"/>
              <a:sym typeface="Arial"/>
            </a:endParaRPr>
          </a:p>
          <a:p>
            <a:pPr indent="0" lvl="0" marL="12700" marR="5080" rtl="0" algn="l">
              <a:lnSpc>
                <a:spcPct val="112100"/>
              </a:lnSpc>
              <a:spcBef>
                <a:spcPts val="434"/>
              </a:spcBef>
              <a:spcAft>
                <a:spcPts val="0"/>
              </a:spcAft>
              <a:buNone/>
            </a:pPr>
            <a:r>
              <a:t/>
            </a:r>
            <a:endParaRPr b="0" sz="1100">
              <a:solidFill>
                <a:schemeClr val="lt1"/>
              </a:solidFill>
              <a:latin typeface="Arial"/>
              <a:ea typeface="Arial"/>
              <a:cs typeface="Arial"/>
              <a:sym typeface="Arial"/>
            </a:endParaRPr>
          </a:p>
        </p:txBody>
      </p:sp>
      <p:sp>
        <p:nvSpPr>
          <p:cNvPr id="178" name="Google Shape;178;p16"/>
          <p:cNvSpPr txBox="1"/>
          <p:nvPr>
            <p:ph type="title"/>
          </p:nvPr>
        </p:nvSpPr>
        <p:spPr>
          <a:xfrm>
            <a:off x="2758725" y="5352950"/>
            <a:ext cx="14775600" cy="1435800"/>
          </a:xfrm>
          <a:prstGeom prst="rect">
            <a:avLst/>
          </a:prstGeom>
          <a:noFill/>
          <a:ln>
            <a:noFill/>
          </a:ln>
        </p:spPr>
        <p:txBody>
          <a:bodyPr anchorCtr="0" anchor="t" bIns="0" lIns="0" spcFirstLastPara="1" rIns="0" wrap="square" tIns="209550">
            <a:spAutoFit/>
          </a:bodyPr>
          <a:lstStyle/>
          <a:p>
            <a:pPr indent="0" lvl="0" marL="0" rtl="0" algn="l">
              <a:lnSpc>
                <a:spcPct val="100000"/>
              </a:lnSpc>
              <a:spcBef>
                <a:spcPts val="0"/>
              </a:spcBef>
              <a:spcAft>
                <a:spcPts val="0"/>
              </a:spcAft>
              <a:buNone/>
            </a:pPr>
            <a:r>
              <a:rPr lang="en-US" sz="3350"/>
              <a:t>Penurunan </a:t>
            </a:r>
            <a:r>
              <a:rPr lang="en-US" sz="3350"/>
              <a:t>Kepercayaan</a:t>
            </a:r>
            <a:r>
              <a:rPr lang="en-US" sz="3350"/>
              <a:t> Investor</a:t>
            </a:r>
            <a:endParaRPr sz="3350"/>
          </a:p>
          <a:p>
            <a:pPr indent="0" lvl="0" marL="12700" marR="5080" rtl="0" algn="just">
              <a:lnSpc>
                <a:spcPct val="112100"/>
              </a:lnSpc>
              <a:spcBef>
                <a:spcPts val="434"/>
              </a:spcBef>
              <a:spcAft>
                <a:spcPts val="0"/>
              </a:spcAft>
              <a:buNone/>
            </a:pPr>
            <a:r>
              <a:rPr b="0" lang="en-US" sz="2000">
                <a:solidFill>
                  <a:srgbClr val="FFFFFF"/>
                </a:solidFill>
              </a:rPr>
              <a:t>Semakin tinggi rasio NPL, semakin lemah kualitas portofolio kredit. akibatnya mengurangi kepercayaan investor sehingga </a:t>
            </a:r>
            <a:r>
              <a:rPr b="0" lang="en-US" sz="2000">
                <a:solidFill>
                  <a:srgbClr val="FFFFFF"/>
                </a:solidFill>
              </a:rPr>
              <a:t>mempengaruhi</a:t>
            </a:r>
            <a:r>
              <a:rPr b="0" lang="en-US" sz="2000">
                <a:solidFill>
                  <a:srgbClr val="FFFFFF"/>
                </a:solidFill>
              </a:rPr>
              <a:t> harga saham dan kemampuan lembaga keuangan untuk mengakses pendanaan eksternal.</a:t>
            </a:r>
            <a:endParaRPr sz="2000"/>
          </a:p>
        </p:txBody>
      </p:sp>
      <p:sp>
        <p:nvSpPr>
          <p:cNvPr id="179" name="Google Shape;179;p16"/>
          <p:cNvSpPr txBox="1"/>
          <p:nvPr>
            <p:ph type="title"/>
          </p:nvPr>
        </p:nvSpPr>
        <p:spPr>
          <a:xfrm>
            <a:off x="2758725" y="7189375"/>
            <a:ext cx="6935400" cy="1951500"/>
          </a:xfrm>
          <a:prstGeom prst="rect">
            <a:avLst/>
          </a:prstGeom>
          <a:noFill/>
          <a:ln>
            <a:noFill/>
          </a:ln>
        </p:spPr>
        <p:txBody>
          <a:bodyPr anchorCtr="0" anchor="t" bIns="0" lIns="0" spcFirstLastPara="1" rIns="0" wrap="square" tIns="209550">
            <a:spAutoFit/>
          </a:bodyPr>
          <a:lstStyle/>
          <a:p>
            <a:pPr indent="0" lvl="0" marL="12700" rtl="0" algn="l">
              <a:lnSpc>
                <a:spcPct val="100000"/>
              </a:lnSpc>
              <a:spcBef>
                <a:spcPts val="0"/>
              </a:spcBef>
              <a:spcAft>
                <a:spcPts val="0"/>
              </a:spcAft>
              <a:buNone/>
            </a:pPr>
            <a:r>
              <a:rPr lang="en-US" sz="3350"/>
              <a:t>Penurunan Kepercayaan dari nasabah</a:t>
            </a:r>
            <a:endParaRPr sz="3350"/>
          </a:p>
          <a:p>
            <a:pPr indent="0" lvl="0" marL="12700" marR="5080" rtl="0" algn="l">
              <a:lnSpc>
                <a:spcPct val="112100"/>
              </a:lnSpc>
              <a:spcBef>
                <a:spcPts val="434"/>
              </a:spcBef>
              <a:spcAft>
                <a:spcPts val="0"/>
              </a:spcAft>
              <a:buNone/>
            </a:pPr>
            <a:r>
              <a:rPr b="0" lang="en-US" sz="2000">
                <a:solidFill>
                  <a:srgbClr val="FFFFFF"/>
                </a:solidFill>
              </a:rPr>
              <a:t>mempengaruhi</a:t>
            </a:r>
            <a:r>
              <a:rPr b="0" lang="en-US" sz="2000">
                <a:solidFill>
                  <a:srgbClr val="FFFFFF"/>
                </a:solidFill>
              </a:rPr>
              <a:t> reputasi dan kemampuan untuk menarik nasabah baru.</a:t>
            </a:r>
            <a:endParaRPr sz="2000"/>
          </a:p>
        </p:txBody>
      </p:sp>
      <p:sp>
        <p:nvSpPr>
          <p:cNvPr id="180" name="Google Shape;180;p16"/>
          <p:cNvSpPr/>
          <p:nvPr/>
        </p:nvSpPr>
        <p:spPr>
          <a:xfrm>
            <a:off x="1015994" y="3698796"/>
            <a:ext cx="1257964" cy="1189214"/>
          </a:xfrm>
          <a:custGeom>
            <a:rect b="b" l="l" r="r" t="t"/>
            <a:pathLst>
              <a:path extrusionOk="0" h="1386839" w="1390015">
                <a:moveTo>
                  <a:pt x="572363" y="858545"/>
                </a:moveTo>
                <a:lnTo>
                  <a:pt x="570712" y="838034"/>
                </a:lnTo>
                <a:lnTo>
                  <a:pt x="570674" y="837895"/>
                </a:lnTo>
                <a:lnTo>
                  <a:pt x="565734" y="820559"/>
                </a:lnTo>
                <a:lnTo>
                  <a:pt x="565518" y="820191"/>
                </a:lnTo>
                <a:lnTo>
                  <a:pt x="557428" y="805853"/>
                </a:lnTo>
                <a:lnTo>
                  <a:pt x="545820" y="793635"/>
                </a:lnTo>
                <a:lnTo>
                  <a:pt x="530872" y="783120"/>
                </a:lnTo>
                <a:lnTo>
                  <a:pt x="516305" y="775627"/>
                </a:lnTo>
                <a:lnTo>
                  <a:pt x="516305" y="864450"/>
                </a:lnTo>
                <a:lnTo>
                  <a:pt x="515251" y="871499"/>
                </a:lnTo>
                <a:lnTo>
                  <a:pt x="486067" y="900582"/>
                </a:lnTo>
                <a:lnTo>
                  <a:pt x="466153" y="905751"/>
                </a:lnTo>
                <a:lnTo>
                  <a:pt x="466153" y="902804"/>
                </a:lnTo>
                <a:lnTo>
                  <a:pt x="466153" y="820191"/>
                </a:lnTo>
                <a:lnTo>
                  <a:pt x="504507" y="837895"/>
                </a:lnTo>
                <a:lnTo>
                  <a:pt x="516305" y="864450"/>
                </a:lnTo>
                <a:lnTo>
                  <a:pt x="516305" y="775627"/>
                </a:lnTo>
                <a:lnTo>
                  <a:pt x="512622" y="773722"/>
                </a:lnTo>
                <a:lnTo>
                  <a:pt x="491045" y="765429"/>
                </a:lnTo>
                <a:lnTo>
                  <a:pt x="466153" y="758228"/>
                </a:lnTo>
                <a:lnTo>
                  <a:pt x="466153" y="752335"/>
                </a:lnTo>
                <a:lnTo>
                  <a:pt x="466153" y="669721"/>
                </a:lnTo>
                <a:lnTo>
                  <a:pt x="466153" y="666775"/>
                </a:lnTo>
                <a:lnTo>
                  <a:pt x="483806" y="670090"/>
                </a:lnTo>
                <a:lnTo>
                  <a:pt x="501192" y="675627"/>
                </a:lnTo>
                <a:lnTo>
                  <a:pt x="518020" y="683361"/>
                </a:lnTo>
                <a:lnTo>
                  <a:pt x="534009" y="693331"/>
                </a:lnTo>
                <a:lnTo>
                  <a:pt x="553491" y="666775"/>
                </a:lnTo>
                <a:lnTo>
                  <a:pt x="517423" y="624725"/>
                </a:lnTo>
                <a:lnTo>
                  <a:pt x="466153" y="613664"/>
                </a:lnTo>
                <a:lnTo>
                  <a:pt x="466153" y="590067"/>
                </a:lnTo>
                <a:lnTo>
                  <a:pt x="436651" y="590067"/>
                </a:lnTo>
                <a:lnTo>
                  <a:pt x="436651" y="613664"/>
                </a:lnTo>
                <a:lnTo>
                  <a:pt x="433705" y="614146"/>
                </a:lnTo>
                <a:lnTo>
                  <a:pt x="433705" y="669721"/>
                </a:lnTo>
                <a:lnTo>
                  <a:pt x="433705" y="752335"/>
                </a:lnTo>
                <a:lnTo>
                  <a:pt x="421538" y="747903"/>
                </a:lnTo>
                <a:lnTo>
                  <a:pt x="391655" y="723569"/>
                </a:lnTo>
                <a:lnTo>
                  <a:pt x="389445" y="708075"/>
                </a:lnTo>
                <a:lnTo>
                  <a:pt x="390042" y="699782"/>
                </a:lnTo>
                <a:lnTo>
                  <a:pt x="424891" y="670318"/>
                </a:lnTo>
                <a:lnTo>
                  <a:pt x="433705" y="669721"/>
                </a:lnTo>
                <a:lnTo>
                  <a:pt x="433705" y="614146"/>
                </a:lnTo>
                <a:lnTo>
                  <a:pt x="396455" y="622884"/>
                </a:lnTo>
                <a:lnTo>
                  <a:pt x="362889" y="643166"/>
                </a:lnTo>
                <a:lnTo>
                  <a:pt x="335102" y="691705"/>
                </a:lnTo>
                <a:lnTo>
                  <a:pt x="334949" y="693331"/>
                </a:lnTo>
                <a:lnTo>
                  <a:pt x="333387" y="711022"/>
                </a:lnTo>
                <a:lnTo>
                  <a:pt x="345833" y="760818"/>
                </a:lnTo>
                <a:lnTo>
                  <a:pt x="390182" y="792899"/>
                </a:lnTo>
                <a:lnTo>
                  <a:pt x="436651" y="808393"/>
                </a:lnTo>
                <a:lnTo>
                  <a:pt x="436651" y="902804"/>
                </a:lnTo>
                <a:lnTo>
                  <a:pt x="415036" y="898423"/>
                </a:lnTo>
                <a:lnTo>
                  <a:pt x="394246" y="889889"/>
                </a:lnTo>
                <a:lnTo>
                  <a:pt x="374002" y="877493"/>
                </a:lnTo>
                <a:lnTo>
                  <a:pt x="354037" y="861491"/>
                </a:lnTo>
                <a:lnTo>
                  <a:pt x="318643" y="902804"/>
                </a:lnTo>
                <a:lnTo>
                  <a:pt x="345795" y="923963"/>
                </a:lnTo>
                <a:lnTo>
                  <a:pt x="374332" y="939304"/>
                </a:lnTo>
                <a:lnTo>
                  <a:pt x="404520" y="949680"/>
                </a:lnTo>
                <a:lnTo>
                  <a:pt x="436651" y="955903"/>
                </a:lnTo>
                <a:lnTo>
                  <a:pt x="436651" y="991311"/>
                </a:lnTo>
                <a:lnTo>
                  <a:pt x="466153" y="991311"/>
                </a:lnTo>
                <a:lnTo>
                  <a:pt x="466153" y="955903"/>
                </a:lnTo>
                <a:lnTo>
                  <a:pt x="488924" y="952538"/>
                </a:lnTo>
                <a:lnTo>
                  <a:pt x="526732" y="938060"/>
                </a:lnTo>
                <a:lnTo>
                  <a:pt x="556183" y="912482"/>
                </a:lnTo>
                <a:lnTo>
                  <a:pt x="560146" y="905751"/>
                </a:lnTo>
                <a:lnTo>
                  <a:pt x="565365" y="896899"/>
                </a:lnTo>
                <a:lnTo>
                  <a:pt x="565442" y="896620"/>
                </a:lnTo>
                <a:lnTo>
                  <a:pt x="570661" y="879106"/>
                </a:lnTo>
                <a:lnTo>
                  <a:pt x="570687" y="878827"/>
                </a:lnTo>
                <a:lnTo>
                  <a:pt x="570801" y="877493"/>
                </a:lnTo>
                <a:lnTo>
                  <a:pt x="572363" y="858545"/>
                </a:lnTo>
                <a:close/>
              </a:path>
              <a:path extrusionOk="0" h="1386839" w="1390015">
                <a:moveTo>
                  <a:pt x="611085" y="299821"/>
                </a:moveTo>
                <a:lnTo>
                  <a:pt x="593026" y="259626"/>
                </a:lnTo>
                <a:lnTo>
                  <a:pt x="483857" y="159308"/>
                </a:lnTo>
                <a:lnTo>
                  <a:pt x="444030" y="143827"/>
                </a:lnTo>
                <a:lnTo>
                  <a:pt x="423278" y="147701"/>
                </a:lnTo>
                <a:lnTo>
                  <a:pt x="404202" y="159308"/>
                </a:lnTo>
                <a:lnTo>
                  <a:pt x="295033" y="259626"/>
                </a:lnTo>
                <a:lnTo>
                  <a:pt x="281711" y="279171"/>
                </a:lnTo>
                <a:lnTo>
                  <a:pt x="276961" y="300926"/>
                </a:lnTo>
                <a:lnTo>
                  <a:pt x="280517" y="322694"/>
                </a:lnTo>
                <a:lnTo>
                  <a:pt x="292087" y="342239"/>
                </a:lnTo>
                <a:lnTo>
                  <a:pt x="311632" y="355561"/>
                </a:lnTo>
                <a:lnTo>
                  <a:pt x="333387" y="360311"/>
                </a:lnTo>
                <a:lnTo>
                  <a:pt x="355155" y="356755"/>
                </a:lnTo>
                <a:lnTo>
                  <a:pt x="374700" y="345186"/>
                </a:lnTo>
                <a:lnTo>
                  <a:pt x="386499" y="334378"/>
                </a:lnTo>
                <a:lnTo>
                  <a:pt x="386499" y="463194"/>
                </a:lnTo>
                <a:lnTo>
                  <a:pt x="391147" y="486105"/>
                </a:lnTo>
                <a:lnTo>
                  <a:pt x="403834" y="504875"/>
                </a:lnTo>
                <a:lnTo>
                  <a:pt x="422592" y="517550"/>
                </a:lnTo>
                <a:lnTo>
                  <a:pt x="445503" y="522211"/>
                </a:lnTo>
                <a:lnTo>
                  <a:pt x="468414" y="517550"/>
                </a:lnTo>
                <a:lnTo>
                  <a:pt x="487172" y="504875"/>
                </a:lnTo>
                <a:lnTo>
                  <a:pt x="499859" y="486105"/>
                </a:lnTo>
                <a:lnTo>
                  <a:pt x="504507" y="463194"/>
                </a:lnTo>
                <a:lnTo>
                  <a:pt x="504507" y="334378"/>
                </a:lnTo>
                <a:lnTo>
                  <a:pt x="516305" y="345186"/>
                </a:lnTo>
                <a:lnTo>
                  <a:pt x="523963" y="351218"/>
                </a:lnTo>
                <a:lnTo>
                  <a:pt x="533273" y="355879"/>
                </a:lnTo>
                <a:lnTo>
                  <a:pt x="543699" y="358876"/>
                </a:lnTo>
                <a:lnTo>
                  <a:pt x="554659" y="359943"/>
                </a:lnTo>
                <a:lnTo>
                  <a:pt x="567347" y="358825"/>
                </a:lnTo>
                <a:lnTo>
                  <a:pt x="578637" y="355511"/>
                </a:lnTo>
                <a:lnTo>
                  <a:pt x="588276" y="349973"/>
                </a:lnTo>
                <a:lnTo>
                  <a:pt x="595972" y="342239"/>
                </a:lnTo>
                <a:lnTo>
                  <a:pt x="607542" y="322275"/>
                </a:lnTo>
                <a:lnTo>
                  <a:pt x="611085" y="299821"/>
                </a:lnTo>
                <a:close/>
              </a:path>
              <a:path extrusionOk="0" h="1386839" w="1390015">
                <a:moveTo>
                  <a:pt x="1065072" y="858545"/>
                </a:moveTo>
                <a:lnTo>
                  <a:pt x="1058430" y="820559"/>
                </a:lnTo>
                <a:lnTo>
                  <a:pt x="1023581" y="783120"/>
                </a:lnTo>
                <a:lnTo>
                  <a:pt x="1011974" y="777151"/>
                </a:lnTo>
                <a:lnTo>
                  <a:pt x="1011974" y="864450"/>
                </a:lnTo>
                <a:lnTo>
                  <a:pt x="1010907" y="871499"/>
                </a:lnTo>
                <a:lnTo>
                  <a:pt x="981722" y="900582"/>
                </a:lnTo>
                <a:lnTo>
                  <a:pt x="961809" y="905751"/>
                </a:lnTo>
                <a:lnTo>
                  <a:pt x="961809" y="902804"/>
                </a:lnTo>
                <a:lnTo>
                  <a:pt x="961809" y="820191"/>
                </a:lnTo>
                <a:lnTo>
                  <a:pt x="1000163" y="837895"/>
                </a:lnTo>
                <a:lnTo>
                  <a:pt x="1011974" y="864450"/>
                </a:lnTo>
                <a:lnTo>
                  <a:pt x="1011974" y="777151"/>
                </a:lnTo>
                <a:lnTo>
                  <a:pt x="1005332" y="773722"/>
                </a:lnTo>
                <a:lnTo>
                  <a:pt x="983754" y="765429"/>
                </a:lnTo>
                <a:lnTo>
                  <a:pt x="958862" y="758228"/>
                </a:lnTo>
                <a:lnTo>
                  <a:pt x="958862" y="752335"/>
                </a:lnTo>
                <a:lnTo>
                  <a:pt x="958862" y="669721"/>
                </a:lnTo>
                <a:lnTo>
                  <a:pt x="958862" y="666775"/>
                </a:lnTo>
                <a:lnTo>
                  <a:pt x="976515" y="670090"/>
                </a:lnTo>
                <a:lnTo>
                  <a:pt x="993902" y="675627"/>
                </a:lnTo>
                <a:lnTo>
                  <a:pt x="1010729" y="683361"/>
                </a:lnTo>
                <a:lnTo>
                  <a:pt x="1026718" y="693331"/>
                </a:lnTo>
                <a:lnTo>
                  <a:pt x="1046187" y="666775"/>
                </a:lnTo>
                <a:lnTo>
                  <a:pt x="1010119" y="624725"/>
                </a:lnTo>
                <a:lnTo>
                  <a:pt x="958862" y="613664"/>
                </a:lnTo>
                <a:lnTo>
                  <a:pt x="958862" y="590067"/>
                </a:lnTo>
                <a:lnTo>
                  <a:pt x="929360" y="590067"/>
                </a:lnTo>
                <a:lnTo>
                  <a:pt x="929360" y="613664"/>
                </a:lnTo>
                <a:lnTo>
                  <a:pt x="929360" y="669721"/>
                </a:lnTo>
                <a:lnTo>
                  <a:pt x="929360" y="752335"/>
                </a:lnTo>
                <a:lnTo>
                  <a:pt x="917194" y="747903"/>
                </a:lnTo>
                <a:lnTo>
                  <a:pt x="887310" y="723569"/>
                </a:lnTo>
                <a:lnTo>
                  <a:pt x="885101" y="708075"/>
                </a:lnTo>
                <a:lnTo>
                  <a:pt x="885698" y="699782"/>
                </a:lnTo>
                <a:lnTo>
                  <a:pt x="919314" y="670318"/>
                </a:lnTo>
                <a:lnTo>
                  <a:pt x="929360" y="669721"/>
                </a:lnTo>
                <a:lnTo>
                  <a:pt x="929360" y="613664"/>
                </a:lnTo>
                <a:lnTo>
                  <a:pt x="889165" y="622884"/>
                </a:lnTo>
                <a:lnTo>
                  <a:pt x="855599" y="643166"/>
                </a:lnTo>
                <a:lnTo>
                  <a:pt x="827798" y="691705"/>
                </a:lnTo>
                <a:lnTo>
                  <a:pt x="827659" y="693331"/>
                </a:lnTo>
                <a:lnTo>
                  <a:pt x="826096" y="711022"/>
                </a:lnTo>
                <a:lnTo>
                  <a:pt x="838542" y="760818"/>
                </a:lnTo>
                <a:lnTo>
                  <a:pt x="882891" y="792899"/>
                </a:lnTo>
                <a:lnTo>
                  <a:pt x="929360" y="808393"/>
                </a:lnTo>
                <a:lnTo>
                  <a:pt x="929360" y="902804"/>
                </a:lnTo>
                <a:lnTo>
                  <a:pt x="907732" y="898423"/>
                </a:lnTo>
                <a:lnTo>
                  <a:pt x="886942" y="889889"/>
                </a:lnTo>
                <a:lnTo>
                  <a:pt x="866711" y="877493"/>
                </a:lnTo>
                <a:lnTo>
                  <a:pt x="846747" y="861491"/>
                </a:lnTo>
                <a:lnTo>
                  <a:pt x="811339" y="902804"/>
                </a:lnTo>
                <a:lnTo>
                  <a:pt x="838492" y="923963"/>
                </a:lnTo>
                <a:lnTo>
                  <a:pt x="867029" y="939304"/>
                </a:lnTo>
                <a:lnTo>
                  <a:pt x="897229" y="949680"/>
                </a:lnTo>
                <a:lnTo>
                  <a:pt x="929360" y="955903"/>
                </a:lnTo>
                <a:lnTo>
                  <a:pt x="929360" y="991311"/>
                </a:lnTo>
                <a:lnTo>
                  <a:pt x="958862" y="991311"/>
                </a:lnTo>
                <a:lnTo>
                  <a:pt x="958862" y="955903"/>
                </a:lnTo>
                <a:lnTo>
                  <a:pt x="981633" y="952538"/>
                </a:lnTo>
                <a:lnTo>
                  <a:pt x="1019441" y="938060"/>
                </a:lnTo>
                <a:lnTo>
                  <a:pt x="1048893" y="912482"/>
                </a:lnTo>
                <a:lnTo>
                  <a:pt x="1063498" y="877493"/>
                </a:lnTo>
                <a:lnTo>
                  <a:pt x="1065072" y="858545"/>
                </a:lnTo>
                <a:close/>
              </a:path>
              <a:path extrusionOk="0" h="1386839" w="1390015">
                <a:moveTo>
                  <a:pt x="1112647" y="365836"/>
                </a:moveTo>
                <a:lnTo>
                  <a:pt x="1109103" y="344081"/>
                </a:lnTo>
                <a:lnTo>
                  <a:pt x="1097534" y="324535"/>
                </a:lnTo>
                <a:lnTo>
                  <a:pt x="1077976" y="311213"/>
                </a:lnTo>
                <a:lnTo>
                  <a:pt x="1056220" y="306463"/>
                </a:lnTo>
                <a:lnTo>
                  <a:pt x="1034465" y="310007"/>
                </a:lnTo>
                <a:lnTo>
                  <a:pt x="1014920" y="321576"/>
                </a:lnTo>
                <a:lnTo>
                  <a:pt x="1000163" y="335114"/>
                </a:lnTo>
                <a:lnTo>
                  <a:pt x="1000163" y="200621"/>
                </a:lnTo>
                <a:lnTo>
                  <a:pt x="995514" y="177711"/>
                </a:lnTo>
                <a:lnTo>
                  <a:pt x="982827" y="158940"/>
                </a:lnTo>
                <a:lnTo>
                  <a:pt x="964069" y="146265"/>
                </a:lnTo>
                <a:lnTo>
                  <a:pt x="941158" y="141617"/>
                </a:lnTo>
                <a:lnTo>
                  <a:pt x="918248" y="146265"/>
                </a:lnTo>
                <a:lnTo>
                  <a:pt x="899490" y="158940"/>
                </a:lnTo>
                <a:lnTo>
                  <a:pt x="886815" y="177711"/>
                </a:lnTo>
                <a:lnTo>
                  <a:pt x="882154" y="200621"/>
                </a:lnTo>
                <a:lnTo>
                  <a:pt x="882154" y="329692"/>
                </a:lnTo>
                <a:lnTo>
                  <a:pt x="873302" y="321576"/>
                </a:lnTo>
                <a:lnTo>
                  <a:pt x="853338" y="310007"/>
                </a:lnTo>
                <a:lnTo>
                  <a:pt x="830897" y="306463"/>
                </a:lnTo>
                <a:lnTo>
                  <a:pt x="808990" y="311213"/>
                </a:lnTo>
                <a:lnTo>
                  <a:pt x="790689" y="324535"/>
                </a:lnTo>
                <a:lnTo>
                  <a:pt x="779119" y="344500"/>
                </a:lnTo>
                <a:lnTo>
                  <a:pt x="775576" y="366941"/>
                </a:lnTo>
                <a:lnTo>
                  <a:pt x="780326" y="388835"/>
                </a:lnTo>
                <a:lnTo>
                  <a:pt x="902804" y="507453"/>
                </a:lnTo>
                <a:lnTo>
                  <a:pt x="941158" y="522211"/>
                </a:lnTo>
                <a:lnTo>
                  <a:pt x="951814" y="521144"/>
                </a:lnTo>
                <a:lnTo>
                  <a:pt x="1094574" y="407136"/>
                </a:lnTo>
                <a:lnTo>
                  <a:pt x="1107897" y="387591"/>
                </a:lnTo>
                <a:lnTo>
                  <a:pt x="1112647" y="365836"/>
                </a:lnTo>
                <a:close/>
              </a:path>
              <a:path extrusionOk="0" h="1386839" w="1390015">
                <a:moveTo>
                  <a:pt x="1389608" y="59004"/>
                </a:moveTo>
                <a:lnTo>
                  <a:pt x="1384960" y="36093"/>
                </a:lnTo>
                <a:lnTo>
                  <a:pt x="1372273" y="17335"/>
                </a:lnTo>
                <a:lnTo>
                  <a:pt x="1353515" y="4648"/>
                </a:lnTo>
                <a:lnTo>
                  <a:pt x="1330604" y="0"/>
                </a:lnTo>
                <a:lnTo>
                  <a:pt x="1271600" y="0"/>
                </a:lnTo>
                <a:lnTo>
                  <a:pt x="1271600" y="115062"/>
                </a:lnTo>
                <a:lnTo>
                  <a:pt x="1271600" y="1076871"/>
                </a:lnTo>
                <a:lnTo>
                  <a:pt x="115062" y="1076871"/>
                </a:lnTo>
                <a:lnTo>
                  <a:pt x="115062" y="115062"/>
                </a:lnTo>
                <a:lnTo>
                  <a:pt x="1271600" y="115062"/>
                </a:lnTo>
                <a:lnTo>
                  <a:pt x="1271600" y="0"/>
                </a:lnTo>
                <a:lnTo>
                  <a:pt x="59004" y="0"/>
                </a:lnTo>
                <a:lnTo>
                  <a:pt x="36093" y="4648"/>
                </a:lnTo>
                <a:lnTo>
                  <a:pt x="17335" y="17335"/>
                </a:lnTo>
                <a:lnTo>
                  <a:pt x="4660" y="36093"/>
                </a:lnTo>
                <a:lnTo>
                  <a:pt x="0" y="59004"/>
                </a:lnTo>
                <a:lnTo>
                  <a:pt x="0" y="1132928"/>
                </a:lnTo>
                <a:lnTo>
                  <a:pt x="4660" y="1155839"/>
                </a:lnTo>
                <a:lnTo>
                  <a:pt x="17335" y="1174597"/>
                </a:lnTo>
                <a:lnTo>
                  <a:pt x="36093" y="1187272"/>
                </a:lnTo>
                <a:lnTo>
                  <a:pt x="59004" y="1191933"/>
                </a:lnTo>
                <a:lnTo>
                  <a:pt x="532536" y="1191933"/>
                </a:lnTo>
                <a:lnTo>
                  <a:pt x="407149" y="1283398"/>
                </a:lnTo>
                <a:lnTo>
                  <a:pt x="391617" y="1299578"/>
                </a:lnTo>
                <a:lnTo>
                  <a:pt x="384657" y="1319898"/>
                </a:lnTo>
                <a:lnTo>
                  <a:pt x="385991" y="1341894"/>
                </a:lnTo>
                <a:lnTo>
                  <a:pt x="416737" y="1380388"/>
                </a:lnTo>
                <a:lnTo>
                  <a:pt x="442556" y="1386649"/>
                </a:lnTo>
                <a:lnTo>
                  <a:pt x="451358" y="1386052"/>
                </a:lnTo>
                <a:lnTo>
                  <a:pt x="459892" y="1384071"/>
                </a:lnTo>
                <a:lnTo>
                  <a:pt x="467855" y="1380426"/>
                </a:lnTo>
                <a:lnTo>
                  <a:pt x="691883" y="1216710"/>
                </a:lnTo>
                <a:lnTo>
                  <a:pt x="908710" y="1374851"/>
                </a:lnTo>
                <a:lnTo>
                  <a:pt x="917562" y="1380426"/>
                </a:lnTo>
                <a:lnTo>
                  <a:pt x="926414" y="1384071"/>
                </a:lnTo>
                <a:lnTo>
                  <a:pt x="935253" y="1386052"/>
                </a:lnTo>
                <a:lnTo>
                  <a:pt x="944105" y="1386649"/>
                </a:lnTo>
                <a:lnTo>
                  <a:pt x="957249" y="1385036"/>
                </a:lnTo>
                <a:lnTo>
                  <a:pt x="998969" y="1343139"/>
                </a:lnTo>
                <a:lnTo>
                  <a:pt x="1000163" y="1321003"/>
                </a:lnTo>
                <a:lnTo>
                  <a:pt x="992517" y="1299984"/>
                </a:lnTo>
                <a:lnTo>
                  <a:pt x="976566" y="1283398"/>
                </a:lnTo>
                <a:lnTo>
                  <a:pt x="851166" y="1191933"/>
                </a:lnTo>
                <a:lnTo>
                  <a:pt x="1327658" y="1191933"/>
                </a:lnTo>
                <a:lnTo>
                  <a:pt x="1350835" y="1187272"/>
                </a:lnTo>
                <a:lnTo>
                  <a:pt x="1350683" y="1187272"/>
                </a:lnTo>
                <a:lnTo>
                  <a:pt x="1369695" y="1174965"/>
                </a:lnTo>
                <a:lnTo>
                  <a:pt x="1383245" y="1157084"/>
                </a:lnTo>
                <a:lnTo>
                  <a:pt x="1389608" y="1135875"/>
                </a:lnTo>
                <a:lnTo>
                  <a:pt x="1389608" y="1076871"/>
                </a:lnTo>
                <a:lnTo>
                  <a:pt x="1389608" y="115062"/>
                </a:lnTo>
                <a:lnTo>
                  <a:pt x="1389608" y="5900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 name="Google Shape;181;p16"/>
          <p:cNvSpPr/>
          <p:nvPr/>
        </p:nvSpPr>
        <p:spPr>
          <a:xfrm>
            <a:off x="964562" y="5485235"/>
            <a:ext cx="1360830" cy="1171246"/>
          </a:xfrm>
          <a:custGeom>
            <a:rect b="b" l="l" r="r" t="t"/>
            <a:pathLst>
              <a:path extrusionOk="0" h="1365885" w="1503680">
                <a:moveTo>
                  <a:pt x="523860" y="1228065"/>
                </a:moveTo>
                <a:lnTo>
                  <a:pt x="475155" y="1215908"/>
                </a:lnTo>
                <a:lnTo>
                  <a:pt x="429959" y="1197280"/>
                </a:lnTo>
                <a:lnTo>
                  <a:pt x="388864" y="1172661"/>
                </a:lnTo>
                <a:lnTo>
                  <a:pt x="352464" y="1142530"/>
                </a:lnTo>
                <a:lnTo>
                  <a:pt x="321352" y="1107369"/>
                </a:lnTo>
                <a:lnTo>
                  <a:pt x="296121" y="1067658"/>
                </a:lnTo>
                <a:lnTo>
                  <a:pt x="277365" y="1023876"/>
                </a:lnTo>
                <a:lnTo>
                  <a:pt x="265762" y="976853"/>
                </a:lnTo>
                <a:lnTo>
                  <a:pt x="261700" y="926683"/>
                </a:lnTo>
                <a:lnTo>
                  <a:pt x="261648" y="714002"/>
                </a:lnTo>
                <a:lnTo>
                  <a:pt x="523860" y="601625"/>
                </a:lnTo>
                <a:lnTo>
                  <a:pt x="786072" y="714002"/>
                </a:lnTo>
                <a:lnTo>
                  <a:pt x="786072" y="737782"/>
                </a:lnTo>
                <a:lnTo>
                  <a:pt x="523860" y="737782"/>
                </a:lnTo>
                <a:lnTo>
                  <a:pt x="476789" y="744107"/>
                </a:lnTo>
                <a:lnTo>
                  <a:pt x="434492" y="761956"/>
                </a:lnTo>
                <a:lnTo>
                  <a:pt x="398657" y="789642"/>
                </a:lnTo>
                <a:lnTo>
                  <a:pt x="370971" y="825477"/>
                </a:lnTo>
                <a:lnTo>
                  <a:pt x="353121" y="867774"/>
                </a:lnTo>
                <a:lnTo>
                  <a:pt x="346797" y="914845"/>
                </a:lnTo>
                <a:lnTo>
                  <a:pt x="353121" y="961916"/>
                </a:lnTo>
                <a:lnTo>
                  <a:pt x="370971" y="1004213"/>
                </a:lnTo>
                <a:lnTo>
                  <a:pt x="398657" y="1040048"/>
                </a:lnTo>
                <a:lnTo>
                  <a:pt x="434393" y="1067658"/>
                </a:lnTo>
                <a:lnTo>
                  <a:pt x="476789" y="1085583"/>
                </a:lnTo>
                <a:lnTo>
                  <a:pt x="523860" y="1091908"/>
                </a:lnTo>
                <a:lnTo>
                  <a:pt x="736191" y="1091908"/>
                </a:lnTo>
                <a:lnTo>
                  <a:pt x="726368" y="1107369"/>
                </a:lnTo>
                <a:lnTo>
                  <a:pt x="695256" y="1142530"/>
                </a:lnTo>
                <a:lnTo>
                  <a:pt x="658856" y="1172661"/>
                </a:lnTo>
                <a:lnTo>
                  <a:pt x="617761" y="1197280"/>
                </a:lnTo>
                <a:lnTo>
                  <a:pt x="572565" y="1215908"/>
                </a:lnTo>
                <a:lnTo>
                  <a:pt x="523860" y="1228065"/>
                </a:lnTo>
                <a:close/>
              </a:path>
              <a:path extrusionOk="0" h="1365885" w="1503680">
                <a:moveTo>
                  <a:pt x="736191" y="1091908"/>
                </a:moveTo>
                <a:lnTo>
                  <a:pt x="523860" y="1091908"/>
                </a:lnTo>
                <a:lnTo>
                  <a:pt x="570930" y="1085583"/>
                </a:lnTo>
                <a:lnTo>
                  <a:pt x="613326" y="1067658"/>
                </a:lnTo>
                <a:lnTo>
                  <a:pt x="649063" y="1040048"/>
                </a:lnTo>
                <a:lnTo>
                  <a:pt x="676749" y="1004213"/>
                </a:lnTo>
                <a:lnTo>
                  <a:pt x="694598" y="961916"/>
                </a:lnTo>
                <a:lnTo>
                  <a:pt x="700923" y="914845"/>
                </a:lnTo>
                <a:lnTo>
                  <a:pt x="694598" y="867774"/>
                </a:lnTo>
                <a:lnTo>
                  <a:pt x="676748" y="825477"/>
                </a:lnTo>
                <a:lnTo>
                  <a:pt x="649061" y="789642"/>
                </a:lnTo>
                <a:lnTo>
                  <a:pt x="613226" y="761956"/>
                </a:lnTo>
                <a:lnTo>
                  <a:pt x="570929" y="744107"/>
                </a:lnTo>
                <a:lnTo>
                  <a:pt x="523860" y="737782"/>
                </a:lnTo>
                <a:lnTo>
                  <a:pt x="786072" y="737782"/>
                </a:lnTo>
                <a:lnTo>
                  <a:pt x="786019" y="926683"/>
                </a:lnTo>
                <a:lnTo>
                  <a:pt x="782159" y="975063"/>
                </a:lnTo>
                <a:lnTo>
                  <a:pt x="782052" y="976405"/>
                </a:lnTo>
                <a:lnTo>
                  <a:pt x="781958" y="976853"/>
                </a:lnTo>
                <a:lnTo>
                  <a:pt x="770457" y="1023460"/>
                </a:lnTo>
                <a:lnTo>
                  <a:pt x="770355" y="1023876"/>
                </a:lnTo>
                <a:lnTo>
                  <a:pt x="751598" y="1067658"/>
                </a:lnTo>
                <a:lnTo>
                  <a:pt x="736191" y="1091908"/>
                </a:lnTo>
                <a:close/>
              </a:path>
              <a:path extrusionOk="0" h="1365885" w="1503680">
                <a:moveTo>
                  <a:pt x="602656" y="976853"/>
                </a:moveTo>
                <a:lnTo>
                  <a:pt x="526923" y="976853"/>
                </a:lnTo>
                <a:lnTo>
                  <a:pt x="528784" y="976694"/>
                </a:lnTo>
                <a:lnTo>
                  <a:pt x="531170" y="976405"/>
                </a:lnTo>
                <a:lnTo>
                  <a:pt x="538376" y="975063"/>
                </a:lnTo>
                <a:lnTo>
                  <a:pt x="546493" y="972260"/>
                </a:lnTo>
                <a:lnTo>
                  <a:pt x="553079" y="967664"/>
                </a:lnTo>
                <a:lnTo>
                  <a:pt x="555692" y="960945"/>
                </a:lnTo>
                <a:lnTo>
                  <a:pt x="555555" y="959767"/>
                </a:lnTo>
                <a:lnTo>
                  <a:pt x="520010" y="938872"/>
                </a:lnTo>
                <a:lnTo>
                  <a:pt x="493871" y="932045"/>
                </a:lnTo>
                <a:lnTo>
                  <a:pt x="471268" y="919719"/>
                </a:lnTo>
                <a:lnTo>
                  <a:pt x="455035" y="900845"/>
                </a:lnTo>
                <a:lnTo>
                  <a:pt x="448004" y="874371"/>
                </a:lnTo>
                <a:lnTo>
                  <a:pt x="450952" y="851365"/>
                </a:lnTo>
                <a:lnTo>
                  <a:pt x="450979" y="851150"/>
                </a:lnTo>
                <a:lnTo>
                  <a:pt x="461377" y="831612"/>
                </a:lnTo>
                <a:lnTo>
                  <a:pt x="477787" y="816528"/>
                </a:lnTo>
                <a:lnTo>
                  <a:pt x="498802" y="806671"/>
                </a:lnTo>
                <a:lnTo>
                  <a:pt x="498802" y="802800"/>
                </a:lnTo>
                <a:lnTo>
                  <a:pt x="500771" y="793047"/>
                </a:lnTo>
                <a:lnTo>
                  <a:pt x="506142" y="785082"/>
                </a:lnTo>
                <a:lnTo>
                  <a:pt x="514107" y="779712"/>
                </a:lnTo>
                <a:lnTo>
                  <a:pt x="523860" y="777743"/>
                </a:lnTo>
                <a:lnTo>
                  <a:pt x="533613" y="779712"/>
                </a:lnTo>
                <a:lnTo>
                  <a:pt x="541578" y="785082"/>
                </a:lnTo>
                <a:lnTo>
                  <a:pt x="546948" y="793047"/>
                </a:lnTo>
                <a:lnTo>
                  <a:pt x="548917" y="802800"/>
                </a:lnTo>
                <a:lnTo>
                  <a:pt x="548917" y="806349"/>
                </a:lnTo>
                <a:lnTo>
                  <a:pt x="564223" y="812622"/>
                </a:lnTo>
                <a:lnTo>
                  <a:pt x="578098" y="822124"/>
                </a:lnTo>
                <a:lnTo>
                  <a:pt x="589925" y="834992"/>
                </a:lnTo>
                <a:lnTo>
                  <a:pt x="598969" y="851150"/>
                </a:lnTo>
                <a:lnTo>
                  <a:pt x="599089" y="851365"/>
                </a:lnTo>
                <a:lnTo>
                  <a:pt x="599404" y="852934"/>
                </a:lnTo>
                <a:lnTo>
                  <a:pt x="527794" y="852934"/>
                </a:lnTo>
                <a:lnTo>
                  <a:pt x="516806" y="853532"/>
                </a:lnTo>
                <a:lnTo>
                  <a:pt x="510174" y="855594"/>
                </a:lnTo>
                <a:lnTo>
                  <a:pt x="510020" y="855594"/>
                </a:lnTo>
                <a:lnTo>
                  <a:pt x="503680" y="859429"/>
                </a:lnTo>
                <a:lnTo>
                  <a:pt x="499346" y="864839"/>
                </a:lnTo>
                <a:lnTo>
                  <a:pt x="497925" y="872019"/>
                </a:lnTo>
                <a:lnTo>
                  <a:pt x="501567" y="879703"/>
                </a:lnTo>
                <a:lnTo>
                  <a:pt x="509702" y="884791"/>
                </a:lnTo>
                <a:lnTo>
                  <a:pt x="519477" y="887873"/>
                </a:lnTo>
                <a:lnTo>
                  <a:pt x="528038" y="889537"/>
                </a:lnTo>
                <a:lnTo>
                  <a:pt x="554964" y="896215"/>
                </a:lnTo>
                <a:lnTo>
                  <a:pt x="596221" y="926683"/>
                </a:lnTo>
                <a:lnTo>
                  <a:pt x="605613" y="959767"/>
                </a:lnTo>
                <a:lnTo>
                  <a:pt x="602812" y="975952"/>
                </a:lnTo>
                <a:lnTo>
                  <a:pt x="602734" y="976405"/>
                </a:lnTo>
                <a:lnTo>
                  <a:pt x="602656" y="976853"/>
                </a:lnTo>
                <a:close/>
              </a:path>
              <a:path extrusionOk="0" h="1365885" w="1503680">
                <a:moveTo>
                  <a:pt x="575930" y="886107"/>
                </a:moveTo>
                <a:lnTo>
                  <a:pt x="566072" y="884150"/>
                </a:lnTo>
                <a:lnTo>
                  <a:pt x="566377" y="884150"/>
                </a:lnTo>
                <a:lnTo>
                  <a:pt x="558478" y="878971"/>
                </a:lnTo>
                <a:lnTo>
                  <a:pt x="552892" y="870741"/>
                </a:lnTo>
                <a:lnTo>
                  <a:pt x="546756" y="861525"/>
                </a:lnTo>
                <a:lnTo>
                  <a:pt x="538084" y="855594"/>
                </a:lnTo>
                <a:lnTo>
                  <a:pt x="527794" y="852934"/>
                </a:lnTo>
                <a:lnTo>
                  <a:pt x="599404" y="852934"/>
                </a:lnTo>
                <a:lnTo>
                  <a:pt x="601044" y="861118"/>
                </a:lnTo>
                <a:lnTo>
                  <a:pt x="599174" y="870536"/>
                </a:lnTo>
                <a:lnTo>
                  <a:pt x="593909" y="878565"/>
                </a:lnTo>
                <a:lnTo>
                  <a:pt x="585683" y="884150"/>
                </a:lnTo>
                <a:lnTo>
                  <a:pt x="575930" y="886107"/>
                </a:lnTo>
                <a:close/>
              </a:path>
              <a:path extrusionOk="0" h="1365885" w="1503680">
                <a:moveTo>
                  <a:pt x="523863" y="1051945"/>
                </a:moveTo>
                <a:lnTo>
                  <a:pt x="514110" y="1049975"/>
                </a:lnTo>
                <a:lnTo>
                  <a:pt x="506145" y="1044605"/>
                </a:lnTo>
                <a:lnTo>
                  <a:pt x="500774" y="1036640"/>
                </a:lnTo>
                <a:lnTo>
                  <a:pt x="498805" y="1026887"/>
                </a:lnTo>
                <a:lnTo>
                  <a:pt x="498805" y="1023460"/>
                </a:lnTo>
                <a:lnTo>
                  <a:pt x="479407" y="1015646"/>
                </a:lnTo>
                <a:lnTo>
                  <a:pt x="463136" y="1003728"/>
                </a:lnTo>
                <a:lnTo>
                  <a:pt x="450643" y="987884"/>
                </a:lnTo>
                <a:lnTo>
                  <a:pt x="442786" y="968440"/>
                </a:lnTo>
                <a:lnTo>
                  <a:pt x="442513" y="961916"/>
                </a:lnTo>
                <a:lnTo>
                  <a:pt x="442472" y="960945"/>
                </a:lnTo>
                <a:lnTo>
                  <a:pt x="471008" y="937780"/>
                </a:lnTo>
                <a:lnTo>
                  <a:pt x="480003" y="941085"/>
                </a:lnTo>
                <a:lnTo>
                  <a:pt x="487103" y="947521"/>
                </a:lnTo>
                <a:lnTo>
                  <a:pt x="491335" y="956500"/>
                </a:lnTo>
                <a:lnTo>
                  <a:pt x="496299" y="966068"/>
                </a:lnTo>
                <a:lnTo>
                  <a:pt x="504620" y="972449"/>
                </a:lnTo>
                <a:lnTo>
                  <a:pt x="514862" y="975952"/>
                </a:lnTo>
                <a:lnTo>
                  <a:pt x="525228" y="976853"/>
                </a:lnTo>
                <a:lnTo>
                  <a:pt x="602656" y="976853"/>
                </a:lnTo>
                <a:lnTo>
                  <a:pt x="601521" y="983410"/>
                </a:lnTo>
                <a:lnTo>
                  <a:pt x="589357" y="1002079"/>
                </a:lnTo>
                <a:lnTo>
                  <a:pt x="571147" y="1015646"/>
                </a:lnTo>
                <a:lnTo>
                  <a:pt x="549206" y="1023876"/>
                </a:lnTo>
                <a:lnTo>
                  <a:pt x="548920" y="1023876"/>
                </a:lnTo>
                <a:lnTo>
                  <a:pt x="548920" y="1026887"/>
                </a:lnTo>
                <a:lnTo>
                  <a:pt x="546951" y="1036640"/>
                </a:lnTo>
                <a:lnTo>
                  <a:pt x="541581" y="1044605"/>
                </a:lnTo>
                <a:lnTo>
                  <a:pt x="533616" y="1049975"/>
                </a:lnTo>
                <a:lnTo>
                  <a:pt x="523863" y="1051945"/>
                </a:lnTo>
                <a:close/>
              </a:path>
              <a:path extrusionOk="0" h="1365885" w="1503680">
                <a:moveTo>
                  <a:pt x="564470" y="167640"/>
                </a:moveTo>
                <a:lnTo>
                  <a:pt x="244584" y="167640"/>
                </a:lnTo>
                <a:lnTo>
                  <a:pt x="250936" y="166370"/>
                </a:lnTo>
                <a:lnTo>
                  <a:pt x="256094" y="163830"/>
                </a:lnTo>
                <a:lnTo>
                  <a:pt x="510676" y="16510"/>
                </a:lnTo>
                <a:lnTo>
                  <a:pt x="534015" y="5080"/>
                </a:lnTo>
                <a:lnTo>
                  <a:pt x="558061" y="0"/>
                </a:lnTo>
                <a:lnTo>
                  <a:pt x="582736" y="0"/>
                </a:lnTo>
                <a:lnTo>
                  <a:pt x="607965" y="3810"/>
                </a:lnTo>
                <a:lnTo>
                  <a:pt x="1050135" y="135890"/>
                </a:lnTo>
                <a:lnTo>
                  <a:pt x="668332" y="135890"/>
                </a:lnTo>
                <a:lnTo>
                  <a:pt x="653843" y="137160"/>
                </a:lnTo>
                <a:lnTo>
                  <a:pt x="610006" y="147320"/>
                </a:lnTo>
                <a:lnTo>
                  <a:pt x="564470" y="167640"/>
                </a:lnTo>
                <a:close/>
              </a:path>
              <a:path extrusionOk="0" h="1365885" w="1503680">
                <a:moveTo>
                  <a:pt x="98586" y="431800"/>
                </a:moveTo>
                <a:lnTo>
                  <a:pt x="86599" y="431800"/>
                </a:lnTo>
                <a:lnTo>
                  <a:pt x="22373" y="415290"/>
                </a:lnTo>
                <a:lnTo>
                  <a:pt x="11584" y="410210"/>
                </a:lnTo>
                <a:lnTo>
                  <a:pt x="3888" y="401320"/>
                </a:lnTo>
                <a:lnTo>
                  <a:pt x="0" y="389890"/>
                </a:lnTo>
                <a:lnTo>
                  <a:pt x="632" y="378460"/>
                </a:lnTo>
                <a:lnTo>
                  <a:pt x="86965" y="44450"/>
                </a:lnTo>
                <a:lnTo>
                  <a:pt x="92227" y="34290"/>
                </a:lnTo>
                <a:lnTo>
                  <a:pt x="100941" y="25400"/>
                </a:lnTo>
                <a:lnTo>
                  <a:pt x="111898" y="21590"/>
                </a:lnTo>
                <a:lnTo>
                  <a:pt x="123884" y="22860"/>
                </a:lnTo>
                <a:lnTo>
                  <a:pt x="188110" y="39370"/>
                </a:lnTo>
                <a:lnTo>
                  <a:pt x="198899" y="44450"/>
                </a:lnTo>
                <a:lnTo>
                  <a:pt x="206595" y="53340"/>
                </a:lnTo>
                <a:lnTo>
                  <a:pt x="210483" y="64770"/>
                </a:lnTo>
                <a:lnTo>
                  <a:pt x="209851" y="76200"/>
                </a:lnTo>
                <a:lnTo>
                  <a:pt x="142885" y="335280"/>
                </a:lnTo>
                <a:lnTo>
                  <a:pt x="69491" y="335280"/>
                </a:lnTo>
                <a:lnTo>
                  <a:pt x="61710" y="337820"/>
                </a:lnTo>
                <a:lnTo>
                  <a:pt x="55717" y="342900"/>
                </a:lnTo>
                <a:lnTo>
                  <a:pt x="52093" y="350520"/>
                </a:lnTo>
                <a:lnTo>
                  <a:pt x="51418" y="358140"/>
                </a:lnTo>
                <a:lnTo>
                  <a:pt x="53960" y="365760"/>
                </a:lnTo>
                <a:lnTo>
                  <a:pt x="59110" y="372110"/>
                </a:lnTo>
                <a:lnTo>
                  <a:pt x="66132" y="375920"/>
                </a:lnTo>
                <a:lnTo>
                  <a:pt x="132381" y="375920"/>
                </a:lnTo>
                <a:lnTo>
                  <a:pt x="123518" y="410210"/>
                </a:lnTo>
                <a:lnTo>
                  <a:pt x="118258" y="420370"/>
                </a:lnTo>
                <a:lnTo>
                  <a:pt x="109543" y="427990"/>
                </a:lnTo>
                <a:lnTo>
                  <a:pt x="98586" y="431800"/>
                </a:lnTo>
                <a:close/>
              </a:path>
              <a:path extrusionOk="0" h="1365885" w="1503680">
                <a:moveTo>
                  <a:pt x="1025214" y="217170"/>
                </a:moveTo>
                <a:lnTo>
                  <a:pt x="994087" y="215900"/>
                </a:lnTo>
                <a:lnTo>
                  <a:pt x="954014" y="208280"/>
                </a:lnTo>
                <a:lnTo>
                  <a:pt x="712227" y="142240"/>
                </a:lnTo>
                <a:lnTo>
                  <a:pt x="697499" y="138430"/>
                </a:lnTo>
                <a:lnTo>
                  <a:pt x="668332" y="135890"/>
                </a:lnTo>
                <a:lnTo>
                  <a:pt x="1050135" y="135890"/>
                </a:lnTo>
                <a:lnTo>
                  <a:pt x="1074369" y="170180"/>
                </a:lnTo>
                <a:lnTo>
                  <a:pt x="1074907" y="179070"/>
                </a:lnTo>
                <a:lnTo>
                  <a:pt x="1073420" y="187960"/>
                </a:lnTo>
                <a:lnTo>
                  <a:pt x="1069747" y="196850"/>
                </a:lnTo>
                <a:lnTo>
                  <a:pt x="1063725" y="204470"/>
                </a:lnTo>
                <a:lnTo>
                  <a:pt x="1048168" y="213360"/>
                </a:lnTo>
                <a:lnTo>
                  <a:pt x="1025214" y="217170"/>
                </a:lnTo>
                <a:close/>
              </a:path>
              <a:path extrusionOk="0" h="1365885" w="1503680">
                <a:moveTo>
                  <a:pt x="364636" y="411480"/>
                </a:moveTo>
                <a:lnTo>
                  <a:pt x="316392" y="401320"/>
                </a:lnTo>
                <a:lnTo>
                  <a:pt x="186572" y="365760"/>
                </a:lnTo>
                <a:lnTo>
                  <a:pt x="238194" y="166370"/>
                </a:lnTo>
                <a:lnTo>
                  <a:pt x="244584" y="167640"/>
                </a:lnTo>
                <a:lnTo>
                  <a:pt x="564470" y="167640"/>
                </a:lnTo>
                <a:lnTo>
                  <a:pt x="521085" y="191770"/>
                </a:lnTo>
                <a:lnTo>
                  <a:pt x="472973" y="219710"/>
                </a:lnTo>
                <a:lnTo>
                  <a:pt x="434842" y="245110"/>
                </a:lnTo>
                <a:lnTo>
                  <a:pt x="430239" y="259080"/>
                </a:lnTo>
                <a:lnTo>
                  <a:pt x="430141" y="260350"/>
                </a:lnTo>
                <a:lnTo>
                  <a:pt x="430043" y="261620"/>
                </a:lnTo>
                <a:lnTo>
                  <a:pt x="429945" y="262890"/>
                </a:lnTo>
                <a:lnTo>
                  <a:pt x="433082" y="271780"/>
                </a:lnTo>
                <a:lnTo>
                  <a:pt x="439621" y="279400"/>
                </a:lnTo>
                <a:lnTo>
                  <a:pt x="448209" y="284480"/>
                </a:lnTo>
                <a:lnTo>
                  <a:pt x="604672" y="284480"/>
                </a:lnTo>
                <a:lnTo>
                  <a:pt x="585090" y="294640"/>
                </a:lnTo>
                <a:lnTo>
                  <a:pt x="543534" y="320040"/>
                </a:lnTo>
                <a:lnTo>
                  <a:pt x="470481" y="368300"/>
                </a:lnTo>
                <a:lnTo>
                  <a:pt x="431406" y="394970"/>
                </a:lnTo>
                <a:lnTo>
                  <a:pt x="399549" y="408940"/>
                </a:lnTo>
                <a:lnTo>
                  <a:pt x="364636" y="411480"/>
                </a:lnTo>
                <a:close/>
              </a:path>
              <a:path extrusionOk="0" h="1365885" w="1503680">
                <a:moveTo>
                  <a:pt x="604672" y="284480"/>
                </a:moveTo>
                <a:lnTo>
                  <a:pt x="457748" y="284480"/>
                </a:lnTo>
                <a:lnTo>
                  <a:pt x="467145" y="281940"/>
                </a:lnTo>
                <a:lnTo>
                  <a:pt x="498325" y="262890"/>
                </a:lnTo>
                <a:lnTo>
                  <a:pt x="529435" y="245110"/>
                </a:lnTo>
                <a:lnTo>
                  <a:pt x="560786" y="226060"/>
                </a:lnTo>
                <a:lnTo>
                  <a:pt x="592690" y="209550"/>
                </a:lnTo>
                <a:lnTo>
                  <a:pt x="607115" y="205740"/>
                </a:lnTo>
                <a:lnTo>
                  <a:pt x="620533" y="205740"/>
                </a:lnTo>
                <a:lnTo>
                  <a:pt x="632399" y="210820"/>
                </a:lnTo>
                <a:lnTo>
                  <a:pt x="642169" y="222250"/>
                </a:lnTo>
                <a:lnTo>
                  <a:pt x="646554" y="236220"/>
                </a:lnTo>
                <a:lnTo>
                  <a:pt x="645288" y="248920"/>
                </a:lnTo>
                <a:lnTo>
                  <a:pt x="639207" y="261620"/>
                </a:lnTo>
                <a:lnTo>
                  <a:pt x="629149" y="271780"/>
                </a:lnTo>
                <a:lnTo>
                  <a:pt x="604672" y="284480"/>
                </a:lnTo>
                <a:close/>
              </a:path>
              <a:path extrusionOk="0" h="1365885" w="1503680">
                <a:moveTo>
                  <a:pt x="964638" y="1216660"/>
                </a:moveTo>
                <a:lnTo>
                  <a:pt x="876166" y="1216660"/>
                </a:lnTo>
                <a:lnTo>
                  <a:pt x="876141" y="1060450"/>
                </a:lnTo>
                <a:lnTo>
                  <a:pt x="876019" y="313690"/>
                </a:lnTo>
                <a:lnTo>
                  <a:pt x="874224" y="292100"/>
                </a:lnTo>
                <a:lnTo>
                  <a:pt x="869025" y="270510"/>
                </a:lnTo>
                <a:lnTo>
                  <a:pt x="860703" y="250190"/>
                </a:lnTo>
                <a:lnTo>
                  <a:pt x="849536" y="231140"/>
                </a:lnTo>
                <a:lnTo>
                  <a:pt x="946944" y="257810"/>
                </a:lnTo>
                <a:lnTo>
                  <a:pt x="964385" y="300990"/>
                </a:lnTo>
                <a:lnTo>
                  <a:pt x="964789" y="313690"/>
                </a:lnTo>
                <a:lnTo>
                  <a:pt x="964664" y="1060450"/>
                </a:lnTo>
                <a:lnTo>
                  <a:pt x="964638" y="1216660"/>
                </a:lnTo>
                <a:close/>
              </a:path>
              <a:path extrusionOk="0" h="1365885" w="1503680">
                <a:moveTo>
                  <a:pt x="132381" y="375920"/>
                </a:moveTo>
                <a:lnTo>
                  <a:pt x="74289" y="375920"/>
                </a:lnTo>
                <a:lnTo>
                  <a:pt x="82068" y="373380"/>
                </a:lnTo>
                <a:lnTo>
                  <a:pt x="88061" y="368300"/>
                </a:lnTo>
                <a:lnTo>
                  <a:pt x="91687" y="361950"/>
                </a:lnTo>
                <a:lnTo>
                  <a:pt x="92265" y="354330"/>
                </a:lnTo>
                <a:lnTo>
                  <a:pt x="92362" y="353060"/>
                </a:lnTo>
                <a:lnTo>
                  <a:pt x="89819" y="345440"/>
                </a:lnTo>
                <a:lnTo>
                  <a:pt x="84670" y="340360"/>
                </a:lnTo>
                <a:lnTo>
                  <a:pt x="77648" y="336550"/>
                </a:lnTo>
                <a:lnTo>
                  <a:pt x="69491" y="335280"/>
                </a:lnTo>
                <a:lnTo>
                  <a:pt x="142885" y="335280"/>
                </a:lnTo>
                <a:lnTo>
                  <a:pt x="132381" y="375920"/>
                </a:lnTo>
                <a:close/>
              </a:path>
              <a:path extrusionOk="0" h="1365885" w="1503680">
                <a:moveTo>
                  <a:pt x="543555" y="467360"/>
                </a:moveTo>
                <a:lnTo>
                  <a:pt x="526279" y="464820"/>
                </a:lnTo>
                <a:lnTo>
                  <a:pt x="512171" y="454660"/>
                </a:lnTo>
                <a:lnTo>
                  <a:pt x="502660" y="440690"/>
                </a:lnTo>
                <a:lnTo>
                  <a:pt x="499169" y="422910"/>
                </a:lnTo>
                <a:lnTo>
                  <a:pt x="499169" y="410210"/>
                </a:lnTo>
                <a:lnTo>
                  <a:pt x="519405" y="396240"/>
                </a:lnTo>
                <a:lnTo>
                  <a:pt x="541074" y="381000"/>
                </a:lnTo>
                <a:lnTo>
                  <a:pt x="563983" y="365760"/>
                </a:lnTo>
                <a:lnTo>
                  <a:pt x="587938" y="350520"/>
                </a:lnTo>
                <a:lnTo>
                  <a:pt x="587938" y="422910"/>
                </a:lnTo>
                <a:lnTo>
                  <a:pt x="584450" y="440690"/>
                </a:lnTo>
                <a:lnTo>
                  <a:pt x="574939" y="454660"/>
                </a:lnTo>
                <a:lnTo>
                  <a:pt x="560831" y="464820"/>
                </a:lnTo>
                <a:lnTo>
                  <a:pt x="543555" y="467360"/>
                </a:lnTo>
                <a:close/>
              </a:path>
              <a:path extrusionOk="0" h="1365885" w="1503680">
                <a:moveTo>
                  <a:pt x="1274851" y="811530"/>
                </a:moveTo>
                <a:lnTo>
                  <a:pt x="1228845" y="806450"/>
                </a:lnTo>
                <a:lnTo>
                  <a:pt x="1185996" y="793750"/>
                </a:lnTo>
                <a:lnTo>
                  <a:pt x="1147220" y="772160"/>
                </a:lnTo>
                <a:lnTo>
                  <a:pt x="1113436" y="744220"/>
                </a:lnTo>
                <a:lnTo>
                  <a:pt x="1085562" y="711200"/>
                </a:lnTo>
                <a:lnTo>
                  <a:pt x="1064515" y="671830"/>
                </a:lnTo>
                <a:lnTo>
                  <a:pt x="1051214" y="628650"/>
                </a:lnTo>
                <a:lnTo>
                  <a:pt x="1046576" y="582930"/>
                </a:lnTo>
                <a:lnTo>
                  <a:pt x="1051214" y="537210"/>
                </a:lnTo>
                <a:lnTo>
                  <a:pt x="1064516" y="494030"/>
                </a:lnTo>
                <a:lnTo>
                  <a:pt x="1085563" y="455930"/>
                </a:lnTo>
                <a:lnTo>
                  <a:pt x="1113437" y="421640"/>
                </a:lnTo>
                <a:lnTo>
                  <a:pt x="1147221" y="393700"/>
                </a:lnTo>
                <a:lnTo>
                  <a:pt x="1185997" y="372110"/>
                </a:lnTo>
                <a:lnTo>
                  <a:pt x="1228846" y="359410"/>
                </a:lnTo>
                <a:lnTo>
                  <a:pt x="1274851" y="354330"/>
                </a:lnTo>
                <a:lnTo>
                  <a:pt x="1320856" y="359410"/>
                </a:lnTo>
                <a:lnTo>
                  <a:pt x="1363705" y="372110"/>
                </a:lnTo>
                <a:lnTo>
                  <a:pt x="1402481" y="393700"/>
                </a:lnTo>
                <a:lnTo>
                  <a:pt x="1427051" y="414020"/>
                </a:lnTo>
                <a:lnTo>
                  <a:pt x="1274851" y="414020"/>
                </a:lnTo>
                <a:lnTo>
                  <a:pt x="1265098" y="415290"/>
                </a:lnTo>
                <a:lnTo>
                  <a:pt x="1257133" y="420370"/>
                </a:lnTo>
                <a:lnTo>
                  <a:pt x="1251763" y="429260"/>
                </a:lnTo>
                <a:lnTo>
                  <a:pt x="1249793" y="438150"/>
                </a:lnTo>
                <a:lnTo>
                  <a:pt x="1249793" y="449580"/>
                </a:lnTo>
                <a:lnTo>
                  <a:pt x="1223081" y="459740"/>
                </a:lnTo>
                <a:lnTo>
                  <a:pt x="1201887" y="477520"/>
                </a:lnTo>
                <a:lnTo>
                  <a:pt x="1188266" y="501650"/>
                </a:lnTo>
                <a:lnTo>
                  <a:pt x="1184274" y="530860"/>
                </a:lnTo>
                <a:lnTo>
                  <a:pt x="1192822" y="562610"/>
                </a:lnTo>
                <a:lnTo>
                  <a:pt x="1212521" y="584200"/>
                </a:lnTo>
                <a:lnTo>
                  <a:pt x="1239789" y="599440"/>
                </a:lnTo>
                <a:lnTo>
                  <a:pt x="1271045" y="607060"/>
                </a:lnTo>
                <a:lnTo>
                  <a:pt x="1286717" y="609600"/>
                </a:lnTo>
                <a:lnTo>
                  <a:pt x="1302970" y="615950"/>
                </a:lnTo>
                <a:lnTo>
                  <a:pt x="1308642" y="619760"/>
                </a:lnTo>
                <a:lnTo>
                  <a:pt x="1195650" y="619760"/>
                </a:lnTo>
                <a:lnTo>
                  <a:pt x="1186671" y="624840"/>
                </a:lnTo>
                <a:lnTo>
                  <a:pt x="1180235" y="631190"/>
                </a:lnTo>
                <a:lnTo>
                  <a:pt x="1176931" y="640080"/>
                </a:lnTo>
                <a:lnTo>
                  <a:pt x="1177346" y="650240"/>
                </a:lnTo>
                <a:lnTo>
                  <a:pt x="1187493" y="674370"/>
                </a:lnTo>
                <a:lnTo>
                  <a:pt x="1203750" y="694690"/>
                </a:lnTo>
                <a:lnTo>
                  <a:pt x="1224917" y="708660"/>
                </a:lnTo>
                <a:lnTo>
                  <a:pt x="1249793" y="717550"/>
                </a:lnTo>
                <a:lnTo>
                  <a:pt x="1249793" y="727710"/>
                </a:lnTo>
                <a:lnTo>
                  <a:pt x="1251763" y="737870"/>
                </a:lnTo>
                <a:lnTo>
                  <a:pt x="1257133" y="745490"/>
                </a:lnTo>
                <a:lnTo>
                  <a:pt x="1265098" y="750570"/>
                </a:lnTo>
                <a:lnTo>
                  <a:pt x="1274851" y="753110"/>
                </a:lnTo>
                <a:lnTo>
                  <a:pt x="1425517" y="753110"/>
                </a:lnTo>
                <a:lnTo>
                  <a:pt x="1402482" y="772160"/>
                </a:lnTo>
                <a:lnTo>
                  <a:pt x="1363706" y="793750"/>
                </a:lnTo>
                <a:lnTo>
                  <a:pt x="1320857" y="806450"/>
                </a:lnTo>
                <a:lnTo>
                  <a:pt x="1274851" y="811530"/>
                </a:lnTo>
                <a:close/>
              </a:path>
              <a:path extrusionOk="0" h="1365885" w="1503680">
                <a:moveTo>
                  <a:pt x="1498617" y="538480"/>
                </a:moveTo>
                <a:lnTo>
                  <a:pt x="1341996" y="538480"/>
                </a:lnTo>
                <a:lnTo>
                  <a:pt x="1351750" y="537210"/>
                </a:lnTo>
                <a:lnTo>
                  <a:pt x="1359978" y="530860"/>
                </a:lnTo>
                <a:lnTo>
                  <a:pt x="1365243" y="523240"/>
                </a:lnTo>
                <a:lnTo>
                  <a:pt x="1367113" y="514350"/>
                </a:lnTo>
                <a:lnTo>
                  <a:pt x="1365155" y="504190"/>
                </a:lnTo>
                <a:lnTo>
                  <a:pt x="1354105" y="483870"/>
                </a:lnTo>
                <a:lnTo>
                  <a:pt x="1339301" y="468630"/>
                </a:lnTo>
                <a:lnTo>
                  <a:pt x="1321113" y="455930"/>
                </a:lnTo>
                <a:lnTo>
                  <a:pt x="1299909" y="448310"/>
                </a:lnTo>
                <a:lnTo>
                  <a:pt x="1299909" y="438150"/>
                </a:lnTo>
                <a:lnTo>
                  <a:pt x="1297939" y="429260"/>
                </a:lnTo>
                <a:lnTo>
                  <a:pt x="1292569" y="420370"/>
                </a:lnTo>
                <a:lnTo>
                  <a:pt x="1284604" y="415290"/>
                </a:lnTo>
                <a:lnTo>
                  <a:pt x="1274851" y="414020"/>
                </a:lnTo>
                <a:lnTo>
                  <a:pt x="1427051" y="414020"/>
                </a:lnTo>
                <a:lnTo>
                  <a:pt x="1436265" y="421640"/>
                </a:lnTo>
                <a:lnTo>
                  <a:pt x="1464139" y="455930"/>
                </a:lnTo>
                <a:lnTo>
                  <a:pt x="1485186" y="494030"/>
                </a:lnTo>
                <a:lnTo>
                  <a:pt x="1498488" y="537210"/>
                </a:lnTo>
                <a:lnTo>
                  <a:pt x="1498617" y="538480"/>
                </a:lnTo>
                <a:close/>
              </a:path>
              <a:path extrusionOk="0" h="1365885" w="1503680">
                <a:moveTo>
                  <a:pt x="1425517" y="753110"/>
                </a:moveTo>
                <a:lnTo>
                  <a:pt x="1274851" y="753110"/>
                </a:lnTo>
                <a:lnTo>
                  <a:pt x="1284604" y="750570"/>
                </a:lnTo>
                <a:lnTo>
                  <a:pt x="1292569" y="745490"/>
                </a:lnTo>
                <a:lnTo>
                  <a:pt x="1297939" y="737870"/>
                </a:lnTo>
                <a:lnTo>
                  <a:pt x="1299909" y="727710"/>
                </a:lnTo>
                <a:lnTo>
                  <a:pt x="1299909" y="717550"/>
                </a:lnTo>
                <a:lnTo>
                  <a:pt x="1327999" y="708660"/>
                </a:lnTo>
                <a:lnTo>
                  <a:pt x="1351541" y="693420"/>
                </a:lnTo>
                <a:lnTo>
                  <a:pt x="1367546" y="670560"/>
                </a:lnTo>
                <a:lnTo>
                  <a:pt x="1373027" y="641350"/>
                </a:lnTo>
                <a:lnTo>
                  <a:pt x="1372958" y="638810"/>
                </a:lnTo>
                <a:lnTo>
                  <a:pt x="1361585" y="601980"/>
                </a:lnTo>
                <a:lnTo>
                  <a:pt x="1311446" y="565150"/>
                </a:lnTo>
                <a:lnTo>
                  <a:pt x="1265304" y="554990"/>
                </a:lnTo>
                <a:lnTo>
                  <a:pt x="1250879" y="549910"/>
                </a:lnTo>
                <a:lnTo>
                  <a:pt x="1239331" y="541020"/>
                </a:lnTo>
                <a:lnTo>
                  <a:pt x="1234195" y="528320"/>
                </a:lnTo>
                <a:lnTo>
                  <a:pt x="1236334" y="516890"/>
                </a:lnTo>
                <a:lnTo>
                  <a:pt x="1243060" y="506730"/>
                </a:lnTo>
                <a:lnTo>
                  <a:pt x="1252889" y="500380"/>
                </a:lnTo>
                <a:lnTo>
                  <a:pt x="1264339" y="496570"/>
                </a:lnTo>
                <a:lnTo>
                  <a:pt x="1281019" y="496570"/>
                </a:lnTo>
                <a:lnTo>
                  <a:pt x="1296588" y="500380"/>
                </a:lnTo>
                <a:lnTo>
                  <a:pt x="1309687" y="509270"/>
                </a:lnTo>
                <a:lnTo>
                  <a:pt x="1318959" y="523240"/>
                </a:lnTo>
                <a:lnTo>
                  <a:pt x="1324545" y="532130"/>
                </a:lnTo>
                <a:lnTo>
                  <a:pt x="1332576" y="537210"/>
                </a:lnTo>
                <a:lnTo>
                  <a:pt x="1341996" y="538480"/>
                </a:lnTo>
                <a:lnTo>
                  <a:pt x="1498617" y="538480"/>
                </a:lnTo>
                <a:lnTo>
                  <a:pt x="1503126" y="582930"/>
                </a:lnTo>
                <a:lnTo>
                  <a:pt x="1498488" y="628650"/>
                </a:lnTo>
                <a:lnTo>
                  <a:pt x="1485187" y="671830"/>
                </a:lnTo>
                <a:lnTo>
                  <a:pt x="1464140" y="711200"/>
                </a:lnTo>
                <a:lnTo>
                  <a:pt x="1436266" y="744220"/>
                </a:lnTo>
                <a:lnTo>
                  <a:pt x="1425517" y="753110"/>
                </a:lnTo>
                <a:close/>
              </a:path>
              <a:path extrusionOk="0" h="1365885" w="1503680">
                <a:moveTo>
                  <a:pt x="1281967" y="670560"/>
                </a:moveTo>
                <a:lnTo>
                  <a:pt x="1277247" y="670560"/>
                </a:lnTo>
                <a:lnTo>
                  <a:pt x="1260906" y="669290"/>
                </a:lnTo>
                <a:lnTo>
                  <a:pt x="1245603" y="662940"/>
                </a:lnTo>
                <a:lnTo>
                  <a:pt x="1233284" y="652780"/>
                </a:lnTo>
                <a:lnTo>
                  <a:pt x="1225895" y="638810"/>
                </a:lnTo>
                <a:lnTo>
                  <a:pt x="1221663" y="629920"/>
                </a:lnTo>
                <a:lnTo>
                  <a:pt x="1214563" y="623570"/>
                </a:lnTo>
                <a:lnTo>
                  <a:pt x="1205568" y="619760"/>
                </a:lnTo>
                <a:lnTo>
                  <a:pt x="1308642" y="619760"/>
                </a:lnTo>
                <a:lnTo>
                  <a:pt x="1316204" y="624840"/>
                </a:lnTo>
                <a:lnTo>
                  <a:pt x="1322818" y="638810"/>
                </a:lnTo>
                <a:lnTo>
                  <a:pt x="1322908" y="640080"/>
                </a:lnTo>
                <a:lnTo>
                  <a:pt x="1322999" y="641350"/>
                </a:lnTo>
                <a:lnTo>
                  <a:pt x="1323106" y="642620"/>
                </a:lnTo>
                <a:lnTo>
                  <a:pt x="1319415" y="654050"/>
                </a:lnTo>
                <a:lnTo>
                  <a:pt x="1309771" y="661670"/>
                </a:lnTo>
                <a:lnTo>
                  <a:pt x="1297298" y="666750"/>
                </a:lnTo>
                <a:lnTo>
                  <a:pt x="1285125" y="669290"/>
                </a:lnTo>
                <a:lnTo>
                  <a:pt x="1281967" y="670560"/>
                </a:lnTo>
                <a:close/>
              </a:path>
              <a:path extrusionOk="0" h="1365885" w="1503680">
                <a:moveTo>
                  <a:pt x="1467033" y="892810"/>
                </a:moveTo>
                <a:lnTo>
                  <a:pt x="1082675" y="892810"/>
                </a:lnTo>
                <a:lnTo>
                  <a:pt x="1068681" y="890270"/>
                </a:lnTo>
                <a:lnTo>
                  <a:pt x="1057202" y="882650"/>
                </a:lnTo>
                <a:lnTo>
                  <a:pt x="1049435" y="871220"/>
                </a:lnTo>
                <a:lnTo>
                  <a:pt x="1046580" y="857250"/>
                </a:lnTo>
                <a:lnTo>
                  <a:pt x="1046580" y="811530"/>
                </a:lnTo>
                <a:lnTo>
                  <a:pt x="1048686" y="800100"/>
                </a:lnTo>
                <a:lnTo>
                  <a:pt x="1054545" y="788670"/>
                </a:lnTo>
                <a:lnTo>
                  <a:pt x="1063462" y="781050"/>
                </a:lnTo>
                <a:lnTo>
                  <a:pt x="1074744" y="775970"/>
                </a:lnTo>
                <a:lnTo>
                  <a:pt x="1107451" y="805180"/>
                </a:lnTo>
                <a:lnTo>
                  <a:pt x="1144426" y="829310"/>
                </a:lnTo>
                <a:lnTo>
                  <a:pt x="1185058" y="847090"/>
                </a:lnTo>
                <a:lnTo>
                  <a:pt x="1228738" y="857250"/>
                </a:lnTo>
                <a:lnTo>
                  <a:pt x="1274854" y="861060"/>
                </a:lnTo>
                <a:lnTo>
                  <a:pt x="1502350" y="861060"/>
                </a:lnTo>
                <a:lnTo>
                  <a:pt x="1500273" y="871220"/>
                </a:lnTo>
                <a:lnTo>
                  <a:pt x="1492507" y="882650"/>
                </a:lnTo>
                <a:lnTo>
                  <a:pt x="1481027" y="890270"/>
                </a:lnTo>
                <a:lnTo>
                  <a:pt x="1467033" y="892810"/>
                </a:lnTo>
                <a:close/>
              </a:path>
              <a:path extrusionOk="0" h="1365885" w="1503680">
                <a:moveTo>
                  <a:pt x="1502350" y="861060"/>
                </a:moveTo>
                <a:lnTo>
                  <a:pt x="1274854" y="861060"/>
                </a:lnTo>
                <a:lnTo>
                  <a:pt x="1320970" y="857250"/>
                </a:lnTo>
                <a:lnTo>
                  <a:pt x="1364650" y="847090"/>
                </a:lnTo>
                <a:lnTo>
                  <a:pt x="1405282" y="829310"/>
                </a:lnTo>
                <a:lnTo>
                  <a:pt x="1442257" y="805180"/>
                </a:lnTo>
                <a:lnTo>
                  <a:pt x="1474964" y="775970"/>
                </a:lnTo>
                <a:lnTo>
                  <a:pt x="1486245" y="781050"/>
                </a:lnTo>
                <a:lnTo>
                  <a:pt x="1495162" y="788670"/>
                </a:lnTo>
                <a:lnTo>
                  <a:pt x="1501021" y="800100"/>
                </a:lnTo>
                <a:lnTo>
                  <a:pt x="1503129" y="811530"/>
                </a:lnTo>
                <a:lnTo>
                  <a:pt x="1503129" y="857250"/>
                </a:lnTo>
                <a:lnTo>
                  <a:pt x="1502350" y="861060"/>
                </a:lnTo>
                <a:close/>
              </a:path>
              <a:path extrusionOk="0" h="1365885" w="1503680">
                <a:moveTo>
                  <a:pt x="1467033" y="1060450"/>
                </a:moveTo>
                <a:lnTo>
                  <a:pt x="1082672" y="1060450"/>
                </a:lnTo>
                <a:lnTo>
                  <a:pt x="1068678" y="1056640"/>
                </a:lnTo>
                <a:lnTo>
                  <a:pt x="1057199" y="1049020"/>
                </a:lnTo>
                <a:lnTo>
                  <a:pt x="1049432" y="1037590"/>
                </a:lnTo>
                <a:lnTo>
                  <a:pt x="1046577" y="1023620"/>
                </a:lnTo>
                <a:lnTo>
                  <a:pt x="1046577" y="979170"/>
                </a:lnTo>
                <a:lnTo>
                  <a:pt x="1049432" y="965200"/>
                </a:lnTo>
                <a:lnTo>
                  <a:pt x="1057199" y="953770"/>
                </a:lnTo>
                <a:lnTo>
                  <a:pt x="1068678" y="946150"/>
                </a:lnTo>
                <a:lnTo>
                  <a:pt x="1082672" y="942340"/>
                </a:lnTo>
                <a:lnTo>
                  <a:pt x="1467033" y="942340"/>
                </a:lnTo>
                <a:lnTo>
                  <a:pt x="1481027" y="946150"/>
                </a:lnTo>
                <a:lnTo>
                  <a:pt x="1492507" y="953770"/>
                </a:lnTo>
                <a:lnTo>
                  <a:pt x="1500273" y="965200"/>
                </a:lnTo>
                <a:lnTo>
                  <a:pt x="1503129" y="979170"/>
                </a:lnTo>
                <a:lnTo>
                  <a:pt x="1503129" y="1023620"/>
                </a:lnTo>
                <a:lnTo>
                  <a:pt x="1500273" y="1037590"/>
                </a:lnTo>
                <a:lnTo>
                  <a:pt x="1492507" y="1049020"/>
                </a:lnTo>
                <a:lnTo>
                  <a:pt x="1481027" y="1056640"/>
                </a:lnTo>
                <a:lnTo>
                  <a:pt x="1467033" y="1060450"/>
                </a:lnTo>
                <a:close/>
              </a:path>
              <a:path extrusionOk="0" h="1365885" w="1503680">
                <a:moveTo>
                  <a:pt x="1467033" y="1226820"/>
                </a:moveTo>
                <a:lnTo>
                  <a:pt x="1082672" y="1226820"/>
                </a:lnTo>
                <a:lnTo>
                  <a:pt x="1068678" y="1224280"/>
                </a:lnTo>
                <a:lnTo>
                  <a:pt x="1057199" y="1216660"/>
                </a:lnTo>
                <a:lnTo>
                  <a:pt x="1049432" y="1205230"/>
                </a:lnTo>
                <a:lnTo>
                  <a:pt x="1046577" y="1191260"/>
                </a:lnTo>
                <a:lnTo>
                  <a:pt x="1046577" y="1146810"/>
                </a:lnTo>
                <a:lnTo>
                  <a:pt x="1049432" y="1131570"/>
                </a:lnTo>
                <a:lnTo>
                  <a:pt x="1057199" y="1120140"/>
                </a:lnTo>
                <a:lnTo>
                  <a:pt x="1068678" y="1112520"/>
                </a:lnTo>
                <a:lnTo>
                  <a:pt x="1082672" y="1109980"/>
                </a:lnTo>
                <a:lnTo>
                  <a:pt x="1467033" y="1109980"/>
                </a:lnTo>
                <a:lnTo>
                  <a:pt x="1481027" y="1112520"/>
                </a:lnTo>
                <a:lnTo>
                  <a:pt x="1492507" y="1120140"/>
                </a:lnTo>
                <a:lnTo>
                  <a:pt x="1500273" y="1131570"/>
                </a:lnTo>
                <a:lnTo>
                  <a:pt x="1503129" y="1146810"/>
                </a:lnTo>
                <a:lnTo>
                  <a:pt x="1503129" y="1191260"/>
                </a:lnTo>
                <a:lnTo>
                  <a:pt x="1500273" y="1205230"/>
                </a:lnTo>
                <a:lnTo>
                  <a:pt x="1492507" y="1216660"/>
                </a:lnTo>
                <a:lnTo>
                  <a:pt x="1481027" y="1224280"/>
                </a:lnTo>
                <a:lnTo>
                  <a:pt x="1467033" y="1226820"/>
                </a:lnTo>
                <a:close/>
              </a:path>
              <a:path extrusionOk="0" h="1365885" w="1503680">
                <a:moveTo>
                  <a:pt x="1049120" y="1365540"/>
                </a:moveTo>
                <a:lnTo>
                  <a:pt x="791666" y="1365540"/>
                </a:lnTo>
                <a:lnTo>
                  <a:pt x="822991" y="1266867"/>
                </a:lnTo>
                <a:lnTo>
                  <a:pt x="1017798" y="1266867"/>
                </a:lnTo>
                <a:lnTo>
                  <a:pt x="1049120" y="13655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2" name="Google Shape;182;p16"/>
          <p:cNvPicPr preferRelativeResize="0"/>
          <p:nvPr/>
        </p:nvPicPr>
        <p:blipFill rotWithShape="1">
          <a:blip r:embed="rId11">
            <a:alphaModFix/>
          </a:blip>
          <a:srcRect b="0" l="0" r="0" t="0"/>
          <a:stretch/>
        </p:blipFill>
        <p:spPr>
          <a:xfrm>
            <a:off x="956775" y="7476923"/>
            <a:ext cx="1376400" cy="1376400"/>
          </a:xfrm>
          <a:prstGeom prst="rect">
            <a:avLst/>
          </a:prstGeom>
          <a:noFill/>
          <a:ln>
            <a:noFill/>
          </a:ln>
        </p:spPr>
      </p:pic>
      <p:grpSp>
        <p:nvGrpSpPr>
          <p:cNvPr id="183" name="Google Shape;183;p16"/>
          <p:cNvGrpSpPr/>
          <p:nvPr/>
        </p:nvGrpSpPr>
        <p:grpSpPr>
          <a:xfrm rot="10800000">
            <a:off x="-100" y="40614"/>
            <a:ext cx="18288211" cy="878204"/>
            <a:chOff x="0" y="9409239"/>
            <a:chExt cx="18288211" cy="878204"/>
          </a:xfrm>
        </p:grpSpPr>
        <p:sp>
          <p:nvSpPr>
            <p:cNvPr id="184" name="Google Shape;184;p16"/>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16"/>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16"/>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7" name="Google Shape;187;p16"/>
            <p:cNvPicPr preferRelativeResize="0"/>
            <p:nvPr/>
          </p:nvPicPr>
          <p:blipFill rotWithShape="1">
            <a:blip r:embed="rId12">
              <a:alphaModFix/>
            </a:blip>
            <a:srcRect b="0" l="0" r="0" t="0"/>
            <a:stretch/>
          </p:blipFill>
          <p:spPr>
            <a:xfrm>
              <a:off x="13989195" y="9452992"/>
              <a:ext cx="1438813" cy="834010"/>
            </a:xfrm>
            <a:prstGeom prst="rect">
              <a:avLst/>
            </a:prstGeom>
            <a:noFill/>
            <a:ln>
              <a:noFill/>
            </a:ln>
          </p:spPr>
        </p:pic>
        <p:pic>
          <p:nvPicPr>
            <p:cNvPr id="188" name="Google Shape;188;p16"/>
            <p:cNvPicPr preferRelativeResize="0"/>
            <p:nvPr/>
          </p:nvPicPr>
          <p:blipFill rotWithShape="1">
            <a:blip r:embed="rId13">
              <a:alphaModFix/>
            </a:blip>
            <a:srcRect b="0" l="0" r="0" t="0"/>
            <a:stretch/>
          </p:blipFill>
          <p:spPr>
            <a:xfrm>
              <a:off x="10524095" y="9452992"/>
              <a:ext cx="1447419" cy="834010"/>
            </a:xfrm>
            <a:prstGeom prst="rect">
              <a:avLst/>
            </a:prstGeom>
            <a:noFill/>
            <a:ln>
              <a:noFill/>
            </a:ln>
          </p:spPr>
        </p:pic>
        <p:sp>
          <p:nvSpPr>
            <p:cNvPr id="189" name="Google Shape;189;p16"/>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90" name="Google Shape;190;p16"/>
            <p:cNvPicPr preferRelativeResize="0"/>
            <p:nvPr/>
          </p:nvPicPr>
          <p:blipFill rotWithShape="1">
            <a:blip r:embed="rId14">
              <a:alphaModFix/>
            </a:blip>
            <a:srcRect b="0" l="0" r="0" t="0"/>
            <a:stretch/>
          </p:blipFill>
          <p:spPr>
            <a:xfrm>
              <a:off x="2864620" y="9452992"/>
              <a:ext cx="1438813" cy="834010"/>
            </a:xfrm>
            <a:prstGeom prst="rect">
              <a:avLst/>
            </a:prstGeom>
            <a:noFill/>
            <a:ln>
              <a:noFill/>
            </a:ln>
          </p:spPr>
        </p:pic>
        <p:pic>
          <p:nvPicPr>
            <p:cNvPr id="191" name="Google Shape;191;p16"/>
            <p:cNvPicPr preferRelativeResize="0"/>
            <p:nvPr/>
          </p:nvPicPr>
          <p:blipFill rotWithShape="1">
            <a:blip r:embed="rId15">
              <a:alphaModFix/>
            </a:blip>
            <a:srcRect b="0" l="0" r="0" t="0"/>
            <a:stretch/>
          </p:blipFill>
          <p:spPr>
            <a:xfrm>
              <a:off x="6321114" y="9452992"/>
              <a:ext cx="1447419" cy="834010"/>
            </a:xfrm>
            <a:prstGeom prst="rect">
              <a:avLst/>
            </a:prstGeom>
            <a:noFill/>
            <a:ln>
              <a:noFill/>
            </a:ln>
          </p:spPr>
        </p:pic>
      </p:grpSp>
      <p:sp>
        <p:nvSpPr>
          <p:cNvPr id="192" name="Google Shape;192;p16"/>
          <p:cNvSpPr txBox="1"/>
          <p:nvPr>
            <p:ph type="title"/>
          </p:nvPr>
        </p:nvSpPr>
        <p:spPr>
          <a:xfrm>
            <a:off x="11417650" y="7208450"/>
            <a:ext cx="5801400" cy="1781100"/>
          </a:xfrm>
          <a:prstGeom prst="rect">
            <a:avLst/>
          </a:prstGeom>
          <a:noFill/>
          <a:ln>
            <a:noFill/>
          </a:ln>
        </p:spPr>
        <p:txBody>
          <a:bodyPr anchorCtr="0" anchor="t" bIns="0" lIns="0" spcFirstLastPara="1" rIns="0" wrap="square" tIns="209550">
            <a:spAutoFit/>
          </a:bodyPr>
          <a:lstStyle/>
          <a:p>
            <a:pPr indent="0" lvl="0" marL="0" rtl="0" algn="l">
              <a:lnSpc>
                <a:spcPct val="100000"/>
              </a:lnSpc>
              <a:spcBef>
                <a:spcPts val="0"/>
              </a:spcBef>
              <a:spcAft>
                <a:spcPts val="0"/>
              </a:spcAft>
              <a:buNone/>
            </a:pPr>
            <a:r>
              <a:rPr lang="en-US" sz="3350"/>
              <a:t>Sanksi Regulasi</a:t>
            </a:r>
            <a:endParaRPr sz="3350"/>
          </a:p>
          <a:p>
            <a:pPr indent="0" lvl="0" marL="12700" marR="5080" rtl="0" algn="just">
              <a:lnSpc>
                <a:spcPct val="112100"/>
              </a:lnSpc>
              <a:spcBef>
                <a:spcPts val="434"/>
              </a:spcBef>
              <a:spcAft>
                <a:spcPts val="0"/>
              </a:spcAft>
              <a:buNone/>
            </a:pPr>
            <a:r>
              <a:rPr b="0" lang="en-US" sz="2000">
                <a:solidFill>
                  <a:srgbClr val="FFFFFF"/>
                </a:solidFill>
              </a:rPr>
              <a:t>RBI dapat memberikan sanksi kepada lembaga keuangan berupa pengawasan ketat atau pembatasan operasional.</a:t>
            </a:r>
            <a:endParaRPr sz="2000"/>
          </a:p>
        </p:txBody>
      </p:sp>
      <p:pic>
        <p:nvPicPr>
          <p:cNvPr id="193" name="Google Shape;193;p16"/>
          <p:cNvPicPr preferRelativeResize="0"/>
          <p:nvPr/>
        </p:nvPicPr>
        <p:blipFill>
          <a:blip r:embed="rId16">
            <a:alphaModFix/>
          </a:blip>
          <a:stretch>
            <a:fillRect/>
          </a:stretch>
        </p:blipFill>
        <p:spPr>
          <a:xfrm>
            <a:off x="9794800" y="7274575"/>
            <a:ext cx="1781100" cy="1951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2"/>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7" name="Google Shape;907;p52"/>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8" name="Google Shape;908;p52"/>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09" name="Google Shape;909;p52"/>
          <p:cNvGrpSpPr/>
          <p:nvPr/>
        </p:nvGrpSpPr>
        <p:grpSpPr>
          <a:xfrm>
            <a:off x="0" y="9409229"/>
            <a:ext cx="18288197" cy="878204"/>
            <a:chOff x="0" y="9409229"/>
            <a:chExt cx="18288197" cy="878204"/>
          </a:xfrm>
        </p:grpSpPr>
        <p:sp>
          <p:nvSpPr>
            <p:cNvPr id="910" name="Google Shape;910;p52"/>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1" name="Google Shape;911;p52"/>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2" name="Google Shape;912;p52"/>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3" name="Google Shape;913;p52"/>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14" name="Google Shape;914;p52"/>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15" name="Google Shape;915;p52"/>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16" name="Google Shape;916;p52"/>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17" name="Google Shape;917;p52"/>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18" name="Google Shape;918;p52"/>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9" name="Google Shape;919;p52"/>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0" name="Google Shape;920;p52"/>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21" name="Google Shape;921;p52"/>
          <p:cNvGrpSpPr/>
          <p:nvPr/>
        </p:nvGrpSpPr>
        <p:grpSpPr>
          <a:xfrm>
            <a:off x="0" y="0"/>
            <a:ext cx="18288204" cy="1219200"/>
            <a:chOff x="0" y="0"/>
            <a:chExt cx="18288204" cy="1219200"/>
          </a:xfrm>
        </p:grpSpPr>
        <p:sp>
          <p:nvSpPr>
            <p:cNvPr id="922" name="Google Shape;922;p52"/>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3" name="Google Shape;923;p52"/>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4" name="Google Shape;924;p52"/>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25" name="Google Shape;925;p52"/>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26" name="Google Shape;926;p52"/>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27" name="Google Shape;927;p52"/>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28" name="Google Shape;928;p52"/>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29" name="Google Shape;929;p52"/>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30" name="Google Shape;930;p52"/>
          <p:cNvSpPr txBox="1"/>
          <p:nvPr/>
        </p:nvSpPr>
        <p:spPr>
          <a:xfrm>
            <a:off x="405725" y="1851375"/>
            <a:ext cx="7340400" cy="643200"/>
          </a:xfrm>
          <a:prstGeom prst="rect">
            <a:avLst/>
          </a:prstGeom>
          <a:noFill/>
          <a:ln>
            <a:noFill/>
          </a:ln>
        </p:spPr>
        <p:txBody>
          <a:bodyPr anchorCtr="0" anchor="t" bIns="0" lIns="0" spcFirstLastPara="1" rIns="0" wrap="square" tIns="12050">
            <a:spAutoFit/>
          </a:bodyPr>
          <a:lstStyle/>
          <a:p>
            <a:pPr indent="0" lvl="0" marL="0" marR="5080" rtl="0" algn="l">
              <a:lnSpc>
                <a:spcPct val="118100"/>
              </a:lnSpc>
              <a:spcBef>
                <a:spcPts val="0"/>
              </a:spcBef>
              <a:spcAft>
                <a:spcPts val="0"/>
              </a:spcAft>
              <a:buNone/>
            </a:pPr>
            <a:r>
              <a:t/>
            </a:r>
            <a:endParaRPr b="1" sz="4100">
              <a:solidFill>
                <a:srgbClr val="FFC700"/>
              </a:solidFill>
              <a:latin typeface="Tahoma"/>
              <a:ea typeface="Tahoma"/>
              <a:cs typeface="Tahoma"/>
              <a:sym typeface="Tahoma"/>
            </a:endParaRPr>
          </a:p>
        </p:txBody>
      </p:sp>
      <p:sp>
        <p:nvSpPr>
          <p:cNvPr id="931" name="Google Shape;931;p52"/>
          <p:cNvSpPr txBox="1"/>
          <p:nvPr>
            <p:ph type="title"/>
          </p:nvPr>
        </p:nvSpPr>
        <p:spPr>
          <a:xfrm>
            <a:off x="1556775" y="1634625"/>
            <a:ext cx="8339400" cy="1076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800"/>
              <a:t>Model Evaluasi</a:t>
            </a:r>
            <a:endParaRPr sz="5800"/>
          </a:p>
        </p:txBody>
      </p:sp>
      <p:sp>
        <p:nvSpPr>
          <p:cNvPr id="932" name="Google Shape;932;p52"/>
          <p:cNvSpPr txBox="1"/>
          <p:nvPr/>
        </p:nvSpPr>
        <p:spPr>
          <a:xfrm>
            <a:off x="1556775" y="2711325"/>
            <a:ext cx="15764100" cy="8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chemeClr val="lt1"/>
                </a:solidFill>
                <a:latin typeface="Tahoma"/>
                <a:ea typeface="Tahoma"/>
                <a:cs typeface="Tahoma"/>
                <a:sym typeface="Tahoma"/>
              </a:rPr>
              <a:t>Melakukan perbandingan performa dengan data validasi</a:t>
            </a:r>
            <a:endParaRPr sz="2700">
              <a:solidFill>
                <a:schemeClr val="lt1"/>
              </a:solidFill>
              <a:latin typeface="Tahoma"/>
              <a:ea typeface="Tahoma"/>
              <a:cs typeface="Tahoma"/>
              <a:sym typeface="Tahoma"/>
            </a:endParaRPr>
          </a:p>
        </p:txBody>
      </p:sp>
      <p:graphicFrame>
        <p:nvGraphicFramePr>
          <p:cNvPr id="933" name="Google Shape;933;p52"/>
          <p:cNvGraphicFramePr/>
          <p:nvPr/>
        </p:nvGraphicFramePr>
        <p:xfrm>
          <a:off x="1556775" y="3655875"/>
          <a:ext cx="3000000" cy="3000000"/>
        </p:xfrm>
        <a:graphic>
          <a:graphicData uri="http://schemas.openxmlformats.org/drawingml/2006/table">
            <a:tbl>
              <a:tblPr>
                <a:noFill/>
                <a:tableStyleId>{8BFE7CA9-0C63-45F1-B6F9-2820C55B3B35}</a:tableStyleId>
              </a:tblPr>
              <a:tblGrid>
                <a:gridCol w="2340475"/>
                <a:gridCol w="2340475"/>
                <a:gridCol w="2340475"/>
                <a:gridCol w="2340475"/>
                <a:gridCol w="2340475"/>
              </a:tblGrid>
              <a:tr h="852275">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Data Set</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Accuracy</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Precision</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Recall</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F1-score</a:t>
                      </a:r>
                      <a:endParaRPr sz="3000">
                        <a:solidFill>
                          <a:srgbClr val="FFFFFF"/>
                        </a:solidFill>
                        <a:latin typeface="Tahoma"/>
                        <a:ea typeface="Tahoma"/>
                        <a:cs typeface="Tahoma"/>
                        <a:sym typeface="Tahoma"/>
                      </a:endParaRPr>
                    </a:p>
                  </a:txBody>
                  <a:tcPr marT="91425" marB="91425" marR="91425" marL="91425"/>
                </a:tc>
              </a:tr>
              <a:tr h="852275">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Uji</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0.9627</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0.9615</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0.9627</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0.9616</a:t>
                      </a:r>
                      <a:endParaRPr sz="3000">
                        <a:solidFill>
                          <a:srgbClr val="FFFFFF"/>
                        </a:solidFill>
                        <a:latin typeface="Tahoma"/>
                        <a:ea typeface="Tahoma"/>
                        <a:cs typeface="Tahoma"/>
                        <a:sym typeface="Tahoma"/>
                      </a:endParaRPr>
                    </a:p>
                  </a:txBody>
                  <a:tcPr marT="91425" marB="91425" marR="91425" marL="91425"/>
                </a:tc>
              </a:tr>
              <a:tr h="852275">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validation</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0.8967</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0.9008</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0.8967</a:t>
                      </a:r>
                      <a:endParaRPr sz="3000">
                        <a:solidFill>
                          <a:srgbClr val="FFFFFF"/>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US" sz="3000">
                          <a:solidFill>
                            <a:srgbClr val="FFFFFF"/>
                          </a:solidFill>
                          <a:latin typeface="Tahoma"/>
                          <a:ea typeface="Tahoma"/>
                          <a:cs typeface="Tahoma"/>
                          <a:sym typeface="Tahoma"/>
                        </a:rPr>
                        <a:t>0.8586</a:t>
                      </a:r>
                      <a:endParaRPr sz="3000">
                        <a:solidFill>
                          <a:srgbClr val="FFFFFF"/>
                        </a:solidFill>
                        <a:latin typeface="Tahoma"/>
                        <a:ea typeface="Tahoma"/>
                        <a:cs typeface="Tahoma"/>
                        <a:sym typeface="Tahoma"/>
                      </a:endParaRPr>
                    </a:p>
                  </a:txBody>
                  <a:tcPr marT="91425" marB="91425" marR="91425" marL="91425"/>
                </a:tc>
              </a:tr>
            </a:tbl>
          </a:graphicData>
        </a:graphic>
      </p:graphicFrame>
      <p:sp>
        <p:nvSpPr>
          <p:cNvPr id="934" name="Google Shape;934;p52"/>
          <p:cNvSpPr txBox="1"/>
          <p:nvPr/>
        </p:nvSpPr>
        <p:spPr>
          <a:xfrm>
            <a:off x="1360450" y="6420450"/>
            <a:ext cx="14702700" cy="2333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Model memiliki keseimbangan yang baik antara menggunakan data validasi dan data uji, menunjukkan generalisasi yang baik</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Meskipun Matriks </a:t>
            </a:r>
            <a:r>
              <a:rPr lang="en-US" sz="3000">
                <a:solidFill>
                  <a:schemeClr val="lt1"/>
                </a:solidFill>
                <a:latin typeface="Tahoma"/>
                <a:ea typeface="Tahoma"/>
                <a:cs typeface="Tahoma"/>
                <a:sym typeface="Tahoma"/>
              </a:rPr>
              <a:t>memiliki penurunan, </a:t>
            </a:r>
            <a:r>
              <a:rPr lang="en-US" sz="3000">
                <a:solidFill>
                  <a:schemeClr val="lt1"/>
                </a:solidFill>
                <a:latin typeface="Tahoma"/>
                <a:ea typeface="Tahoma"/>
                <a:cs typeface="Tahoma"/>
                <a:sym typeface="Tahoma"/>
              </a:rPr>
              <a:t>namun hasil tersebut masih cukup baik </a:t>
            </a:r>
            <a:endParaRPr sz="3000">
              <a:solidFill>
                <a:schemeClr val="lt1"/>
              </a:solidFill>
              <a:latin typeface="Tahoma"/>
              <a:ea typeface="Tahoma"/>
              <a:cs typeface="Tahoma"/>
              <a:sym typeface="Tahoma"/>
            </a:endParaRPr>
          </a:p>
          <a:p>
            <a:pPr indent="-419100" lvl="0" marL="457200" rtl="0" algn="l">
              <a:spcBef>
                <a:spcPts val="0"/>
              </a:spcBef>
              <a:spcAft>
                <a:spcPts val="0"/>
              </a:spcAft>
              <a:buClr>
                <a:schemeClr val="lt1"/>
              </a:buClr>
              <a:buSzPts val="3000"/>
              <a:buFont typeface="Tahoma"/>
              <a:buChar char="●"/>
            </a:pPr>
            <a:r>
              <a:rPr lang="en-US" sz="3000">
                <a:solidFill>
                  <a:schemeClr val="lt1"/>
                </a:solidFill>
                <a:latin typeface="Tahoma"/>
                <a:ea typeface="Tahoma"/>
                <a:cs typeface="Tahoma"/>
                <a:sym typeface="Tahoma"/>
              </a:rPr>
              <a:t>Pada Kasus ini model Random Forest cukup baik dalam menentukan pengguna yang mungkin benar-benar mengalami Risk Flag</a:t>
            </a:r>
            <a:endParaRPr sz="3000">
              <a:solidFill>
                <a:schemeClr val="lt1"/>
              </a:solidFill>
              <a:latin typeface="Tahoma"/>
              <a:ea typeface="Tahoma"/>
              <a:cs typeface="Tahoma"/>
              <a:sym typeface="Tahoma"/>
            </a:endParaRPr>
          </a:p>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sp>
        <p:nvSpPr>
          <p:cNvPr id="935" name="Google Shape;935;p52"/>
          <p:cNvSpPr/>
          <p:nvPr/>
        </p:nvSpPr>
        <p:spPr>
          <a:xfrm>
            <a:off x="10800425" y="3502238"/>
            <a:ext cx="2291400" cy="2864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9" name="Shape 939"/>
        <p:cNvGrpSpPr/>
        <p:nvPr/>
      </p:nvGrpSpPr>
      <p:grpSpPr>
        <a:xfrm>
          <a:off x="0" y="0"/>
          <a:ext cx="0" cy="0"/>
          <a:chOff x="0" y="0"/>
          <a:chExt cx="0" cy="0"/>
        </a:xfrm>
      </p:grpSpPr>
      <p:sp>
        <p:nvSpPr>
          <p:cNvPr id="940" name="Google Shape;940;p53"/>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1" name="Google Shape;941;p53"/>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2" name="Google Shape;942;p53"/>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43" name="Google Shape;943;p53"/>
          <p:cNvGrpSpPr/>
          <p:nvPr/>
        </p:nvGrpSpPr>
        <p:grpSpPr>
          <a:xfrm>
            <a:off x="0" y="9409229"/>
            <a:ext cx="18288197" cy="878204"/>
            <a:chOff x="0" y="9409229"/>
            <a:chExt cx="18288197" cy="878204"/>
          </a:xfrm>
        </p:grpSpPr>
        <p:sp>
          <p:nvSpPr>
            <p:cNvPr id="944" name="Google Shape;944;p53"/>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5" name="Google Shape;945;p5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6" name="Google Shape;946;p5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47" name="Google Shape;947;p5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48" name="Google Shape;948;p5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49" name="Google Shape;949;p5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50" name="Google Shape;950;p5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51" name="Google Shape;951;p5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52" name="Google Shape;952;p53"/>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3" name="Google Shape;953;p53"/>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4" name="Google Shape;954;p53"/>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55" name="Google Shape;955;p53"/>
          <p:cNvGrpSpPr/>
          <p:nvPr/>
        </p:nvGrpSpPr>
        <p:grpSpPr>
          <a:xfrm>
            <a:off x="0" y="0"/>
            <a:ext cx="18288204" cy="1219200"/>
            <a:chOff x="0" y="0"/>
            <a:chExt cx="18288204" cy="1219200"/>
          </a:xfrm>
        </p:grpSpPr>
        <p:sp>
          <p:nvSpPr>
            <p:cNvPr id="956" name="Google Shape;956;p53"/>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7" name="Google Shape;957;p53"/>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8" name="Google Shape;958;p53"/>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59" name="Google Shape;959;p53"/>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60" name="Google Shape;960;p53"/>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61" name="Google Shape;961;p53"/>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62" name="Google Shape;962;p53"/>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63" name="Google Shape;963;p53"/>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64" name="Google Shape;964;p53"/>
          <p:cNvSpPr txBox="1"/>
          <p:nvPr/>
        </p:nvSpPr>
        <p:spPr>
          <a:xfrm>
            <a:off x="1292425" y="2041825"/>
            <a:ext cx="13028100" cy="9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250">
                <a:solidFill>
                  <a:srgbClr val="FFC700"/>
                </a:solidFill>
                <a:latin typeface="Tahoma"/>
                <a:ea typeface="Tahoma"/>
                <a:cs typeface="Tahoma"/>
                <a:sym typeface="Tahoma"/>
              </a:rPr>
              <a:t>Error Analysis</a:t>
            </a:r>
            <a:endParaRPr sz="2000">
              <a:solidFill>
                <a:schemeClr val="lt1"/>
              </a:solidFill>
              <a:latin typeface="Roboto"/>
              <a:ea typeface="Roboto"/>
              <a:cs typeface="Roboto"/>
              <a:sym typeface="Roboto"/>
            </a:endParaRPr>
          </a:p>
        </p:txBody>
      </p:sp>
      <p:pic>
        <p:nvPicPr>
          <p:cNvPr id="965" name="Google Shape;965;p53"/>
          <p:cNvPicPr preferRelativeResize="0"/>
          <p:nvPr/>
        </p:nvPicPr>
        <p:blipFill>
          <a:blip r:embed="rId11">
            <a:alphaModFix/>
          </a:blip>
          <a:stretch>
            <a:fillRect/>
          </a:stretch>
        </p:blipFill>
        <p:spPr>
          <a:xfrm>
            <a:off x="8699700" y="3389250"/>
            <a:ext cx="8337476" cy="5083825"/>
          </a:xfrm>
          <a:prstGeom prst="rect">
            <a:avLst/>
          </a:prstGeom>
          <a:noFill/>
          <a:ln>
            <a:noFill/>
          </a:ln>
        </p:spPr>
      </p:pic>
      <p:sp>
        <p:nvSpPr>
          <p:cNvPr id="966" name="Google Shape;966;p53"/>
          <p:cNvSpPr txBox="1"/>
          <p:nvPr/>
        </p:nvSpPr>
        <p:spPr>
          <a:xfrm>
            <a:off x="1459000" y="3517750"/>
            <a:ext cx="6894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Tahoma"/>
                <a:ea typeface="Tahoma"/>
                <a:cs typeface="Tahoma"/>
                <a:sym typeface="Tahoma"/>
              </a:rPr>
              <a:t>Model mengalami kesulitan pada kelompok profesi, kota, dan negara bagian tertentu. Misalnya, city_enc = 0.219178 muncul dalam banyak kesalahan, menunjukkan bahwa kota ini sering salah diklasifikasikan</a:t>
            </a:r>
            <a:endParaRPr sz="3600">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0" name="Shape 970"/>
        <p:cNvGrpSpPr/>
        <p:nvPr/>
      </p:nvGrpSpPr>
      <p:grpSpPr>
        <a:xfrm>
          <a:off x="0" y="0"/>
          <a:ext cx="0" cy="0"/>
          <a:chOff x="0" y="0"/>
          <a:chExt cx="0" cy="0"/>
        </a:xfrm>
      </p:grpSpPr>
      <p:sp>
        <p:nvSpPr>
          <p:cNvPr id="971" name="Google Shape;971;p54"/>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2" name="Google Shape;972;p54"/>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3" name="Google Shape;973;p54"/>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74" name="Google Shape;974;p54"/>
          <p:cNvGrpSpPr/>
          <p:nvPr/>
        </p:nvGrpSpPr>
        <p:grpSpPr>
          <a:xfrm>
            <a:off x="0" y="9409229"/>
            <a:ext cx="18288197" cy="878204"/>
            <a:chOff x="0" y="9409229"/>
            <a:chExt cx="18288197" cy="878204"/>
          </a:xfrm>
        </p:grpSpPr>
        <p:sp>
          <p:nvSpPr>
            <p:cNvPr id="975" name="Google Shape;975;p54"/>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6" name="Google Shape;976;p5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7" name="Google Shape;977;p5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78" name="Google Shape;978;p5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979" name="Google Shape;979;p5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980" name="Google Shape;980;p5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81" name="Google Shape;981;p5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982" name="Google Shape;982;p5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983" name="Google Shape;983;p54"/>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4" name="Google Shape;984;p54"/>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5" name="Google Shape;985;p54"/>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986" name="Google Shape;986;p54"/>
          <p:cNvGrpSpPr/>
          <p:nvPr/>
        </p:nvGrpSpPr>
        <p:grpSpPr>
          <a:xfrm>
            <a:off x="0" y="0"/>
            <a:ext cx="18288204" cy="1219200"/>
            <a:chOff x="0" y="0"/>
            <a:chExt cx="18288204" cy="1219200"/>
          </a:xfrm>
        </p:grpSpPr>
        <p:sp>
          <p:nvSpPr>
            <p:cNvPr id="987" name="Google Shape;987;p54"/>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8" name="Google Shape;988;p54"/>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9" name="Google Shape;989;p54"/>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90" name="Google Shape;990;p54"/>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991" name="Google Shape;991;p54"/>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992" name="Google Shape;992;p54"/>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93" name="Google Shape;993;p54"/>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994" name="Google Shape;994;p54"/>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995" name="Google Shape;995;p54"/>
          <p:cNvSpPr txBox="1"/>
          <p:nvPr/>
        </p:nvSpPr>
        <p:spPr>
          <a:xfrm>
            <a:off x="1292425" y="2041825"/>
            <a:ext cx="13028100" cy="9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250">
                <a:solidFill>
                  <a:srgbClr val="FFC700"/>
                </a:solidFill>
                <a:latin typeface="Tahoma"/>
                <a:ea typeface="Tahoma"/>
                <a:cs typeface="Tahoma"/>
                <a:sym typeface="Tahoma"/>
              </a:rPr>
              <a:t>Error Analysis</a:t>
            </a:r>
            <a:endParaRPr sz="2000">
              <a:solidFill>
                <a:schemeClr val="lt1"/>
              </a:solidFill>
              <a:latin typeface="Roboto"/>
              <a:ea typeface="Roboto"/>
              <a:cs typeface="Roboto"/>
              <a:sym typeface="Roboto"/>
            </a:endParaRPr>
          </a:p>
        </p:txBody>
      </p:sp>
      <p:sp>
        <p:nvSpPr>
          <p:cNvPr id="996" name="Google Shape;996;p54"/>
          <p:cNvSpPr txBox="1"/>
          <p:nvPr/>
        </p:nvSpPr>
        <p:spPr>
          <a:xfrm>
            <a:off x="1459000" y="3517750"/>
            <a:ext cx="68946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solidFill>
                  <a:schemeClr val="lt1"/>
                </a:solidFill>
                <a:latin typeface="Tahoma"/>
                <a:ea typeface="Tahoma"/>
                <a:cs typeface="Tahoma"/>
                <a:sym typeface="Tahoma"/>
              </a:rPr>
              <a:t>Berdasarkan Ground Truth 99.01% dari total kesalahan prediksi terdapat pada kelas 1, dimana terdapat 10 contoh kasus salah prediksi pada kelas tersebut</a:t>
            </a:r>
            <a:endParaRPr sz="3600">
              <a:solidFill>
                <a:schemeClr val="lt1"/>
              </a:solidFill>
              <a:latin typeface="Tahoma"/>
              <a:ea typeface="Tahoma"/>
              <a:cs typeface="Tahoma"/>
              <a:sym typeface="Tahoma"/>
            </a:endParaRPr>
          </a:p>
          <a:p>
            <a:pPr indent="0" lvl="0" marL="0" rtl="0" algn="l">
              <a:spcBef>
                <a:spcPts val="0"/>
              </a:spcBef>
              <a:spcAft>
                <a:spcPts val="0"/>
              </a:spcAft>
              <a:buNone/>
            </a:pPr>
            <a:r>
              <a:t/>
            </a:r>
            <a:endParaRPr sz="3600">
              <a:solidFill>
                <a:schemeClr val="lt1"/>
              </a:solidFill>
              <a:latin typeface="Tahoma"/>
              <a:ea typeface="Tahoma"/>
              <a:cs typeface="Tahoma"/>
              <a:sym typeface="Tahoma"/>
            </a:endParaRPr>
          </a:p>
        </p:txBody>
      </p:sp>
      <p:pic>
        <p:nvPicPr>
          <p:cNvPr id="997" name="Google Shape;997;p54"/>
          <p:cNvPicPr preferRelativeResize="0"/>
          <p:nvPr/>
        </p:nvPicPr>
        <p:blipFill>
          <a:blip r:embed="rId11">
            <a:alphaModFix/>
          </a:blip>
          <a:stretch>
            <a:fillRect/>
          </a:stretch>
        </p:blipFill>
        <p:spPr>
          <a:xfrm>
            <a:off x="10536425" y="3240361"/>
            <a:ext cx="6284674" cy="5570825"/>
          </a:xfrm>
          <a:prstGeom prst="rect">
            <a:avLst/>
          </a:prstGeom>
          <a:solidFill>
            <a:srgbClr val="0C0C0C">
              <a:alpha val="32280"/>
            </a:srgbClr>
          </a:solid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grpSp>
        <p:nvGrpSpPr>
          <p:cNvPr id="1002" name="Google Shape;1002;p55"/>
          <p:cNvGrpSpPr/>
          <p:nvPr/>
        </p:nvGrpSpPr>
        <p:grpSpPr>
          <a:xfrm>
            <a:off x="15234589" y="11"/>
            <a:ext cx="3053842" cy="10287000"/>
            <a:chOff x="15234589" y="11"/>
            <a:chExt cx="3053842" cy="10287000"/>
          </a:xfrm>
        </p:grpSpPr>
        <p:sp>
          <p:nvSpPr>
            <p:cNvPr id="1003" name="Google Shape;1003;p55"/>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4" name="Google Shape;1004;p55"/>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5" name="Google Shape;1005;p55"/>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006" name="Google Shape;1006;p55"/>
          <p:cNvGrpSpPr/>
          <p:nvPr/>
        </p:nvGrpSpPr>
        <p:grpSpPr>
          <a:xfrm>
            <a:off x="0" y="11"/>
            <a:ext cx="3304540" cy="10287013"/>
            <a:chOff x="0" y="11"/>
            <a:chExt cx="3304540" cy="10287013"/>
          </a:xfrm>
        </p:grpSpPr>
        <p:sp>
          <p:nvSpPr>
            <p:cNvPr id="1007" name="Google Shape;1007;p55"/>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8" name="Google Shape;1008;p55"/>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9" name="Google Shape;1009;p55"/>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10" name="Google Shape;1010;p55"/>
          <p:cNvSpPr txBox="1"/>
          <p:nvPr>
            <p:ph type="title"/>
          </p:nvPr>
        </p:nvSpPr>
        <p:spPr>
          <a:xfrm>
            <a:off x="2251375" y="3832800"/>
            <a:ext cx="14136600" cy="14784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8550"/>
              <a:t>Deployment</a:t>
            </a:r>
            <a:endParaRPr sz="805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6"/>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6" name="Google Shape;1016;p56"/>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7" name="Google Shape;1017;p56"/>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18" name="Google Shape;1018;p56"/>
          <p:cNvGrpSpPr/>
          <p:nvPr/>
        </p:nvGrpSpPr>
        <p:grpSpPr>
          <a:xfrm>
            <a:off x="0" y="9409229"/>
            <a:ext cx="18288197" cy="878204"/>
            <a:chOff x="0" y="9409229"/>
            <a:chExt cx="18288197" cy="878204"/>
          </a:xfrm>
        </p:grpSpPr>
        <p:sp>
          <p:nvSpPr>
            <p:cNvPr id="1019" name="Google Shape;1019;p56"/>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0" name="Google Shape;1020;p5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1" name="Google Shape;1021;p5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22" name="Google Shape;1022;p5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023" name="Google Shape;1023;p5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024" name="Google Shape;1024;p5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25" name="Google Shape;1025;p5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026" name="Google Shape;1026;p5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027" name="Google Shape;1027;p56"/>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8" name="Google Shape;1028;p56"/>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9" name="Google Shape;1029;p56"/>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30" name="Google Shape;1030;p56"/>
          <p:cNvGrpSpPr/>
          <p:nvPr/>
        </p:nvGrpSpPr>
        <p:grpSpPr>
          <a:xfrm>
            <a:off x="0" y="0"/>
            <a:ext cx="18288204" cy="1219200"/>
            <a:chOff x="0" y="0"/>
            <a:chExt cx="18288204" cy="1219200"/>
          </a:xfrm>
        </p:grpSpPr>
        <p:sp>
          <p:nvSpPr>
            <p:cNvPr id="1031" name="Google Shape;1031;p56"/>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2" name="Google Shape;1032;p56"/>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3" name="Google Shape;1033;p56"/>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34" name="Google Shape;1034;p56"/>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035" name="Google Shape;1035;p56"/>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036" name="Google Shape;1036;p56"/>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37" name="Google Shape;1037;p56"/>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038" name="Google Shape;1038;p56"/>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039" name="Google Shape;1039;p56"/>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ctr">
              <a:lnSpc>
                <a:spcPct val="102083"/>
              </a:lnSpc>
              <a:spcBef>
                <a:spcPts val="0"/>
              </a:spcBef>
              <a:spcAft>
                <a:spcPts val="0"/>
              </a:spcAft>
              <a:buNone/>
            </a:pPr>
            <a:r>
              <a:rPr lang="en-US" sz="7200"/>
              <a:t>Webs Apps</a:t>
            </a:r>
            <a:endParaRPr sz="7200"/>
          </a:p>
        </p:txBody>
      </p:sp>
      <p:sp>
        <p:nvSpPr>
          <p:cNvPr id="1040" name="Google Shape;1040;p56"/>
          <p:cNvSpPr txBox="1"/>
          <p:nvPr>
            <p:ph type="title"/>
          </p:nvPr>
        </p:nvSpPr>
        <p:spPr>
          <a:xfrm>
            <a:off x="1039875" y="2899125"/>
            <a:ext cx="5285100" cy="23748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2800"/>
              <a:t>Teknologi yang digunakan</a:t>
            </a:r>
            <a:endParaRPr sz="2800"/>
          </a:p>
          <a:p>
            <a:pPr indent="0" lvl="0" marL="0" marR="5080" rtl="0" algn="l">
              <a:lnSpc>
                <a:spcPct val="102083"/>
              </a:lnSpc>
              <a:spcBef>
                <a:spcPts val="0"/>
              </a:spcBef>
              <a:spcAft>
                <a:spcPts val="0"/>
              </a:spcAft>
              <a:buNone/>
            </a:pPr>
            <a:r>
              <a:rPr lang="en-US" sz="2800"/>
              <a:t> </a:t>
            </a:r>
            <a:endParaRPr sz="2800"/>
          </a:p>
          <a:p>
            <a:pPr indent="-406400" lvl="0" marL="457200" marR="5080" rtl="0" algn="l">
              <a:lnSpc>
                <a:spcPct val="102083"/>
              </a:lnSpc>
              <a:spcBef>
                <a:spcPts val="0"/>
              </a:spcBef>
              <a:spcAft>
                <a:spcPts val="0"/>
              </a:spcAft>
              <a:buSzPts val="2800"/>
              <a:buChar char="●"/>
            </a:pPr>
            <a:r>
              <a:rPr lang="en-US" sz="2800"/>
              <a:t>Back End : Fast API</a:t>
            </a:r>
            <a:endParaRPr sz="2800"/>
          </a:p>
          <a:p>
            <a:pPr indent="-406400" lvl="0" marL="457200" marR="5080" rtl="0" algn="l">
              <a:lnSpc>
                <a:spcPct val="102083"/>
              </a:lnSpc>
              <a:spcBef>
                <a:spcPts val="0"/>
              </a:spcBef>
              <a:spcAft>
                <a:spcPts val="0"/>
              </a:spcAft>
              <a:buSzPts val="2800"/>
              <a:buChar char="●"/>
            </a:pPr>
            <a:r>
              <a:rPr lang="en-US" sz="2800"/>
              <a:t>Front End : Streamlit</a:t>
            </a:r>
            <a:endParaRPr sz="2800"/>
          </a:p>
          <a:p>
            <a:pPr indent="-406400" lvl="0" marL="457200" marR="5080" rtl="0" algn="l">
              <a:lnSpc>
                <a:spcPct val="102083"/>
              </a:lnSpc>
              <a:spcBef>
                <a:spcPts val="0"/>
              </a:spcBef>
              <a:spcAft>
                <a:spcPts val="0"/>
              </a:spcAft>
              <a:buSzPts val="2800"/>
              <a:buChar char="●"/>
            </a:pPr>
            <a:r>
              <a:rPr lang="en-US" sz="2800"/>
              <a:t>DataBase : MySql</a:t>
            </a:r>
            <a:endParaRPr sz="2800"/>
          </a:p>
        </p:txBody>
      </p:sp>
      <p:sp>
        <p:nvSpPr>
          <p:cNvPr id="1041" name="Google Shape;1041;p56"/>
          <p:cNvSpPr txBox="1"/>
          <p:nvPr>
            <p:ph type="title"/>
          </p:nvPr>
        </p:nvSpPr>
        <p:spPr>
          <a:xfrm>
            <a:off x="1039875" y="6153825"/>
            <a:ext cx="7647900" cy="19350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2800"/>
              <a:t>Link Streamlit : </a:t>
            </a:r>
            <a:r>
              <a:rPr lang="en-US" sz="2800" u="sng">
                <a:solidFill>
                  <a:schemeClr val="hlink"/>
                </a:solidFill>
                <a:hlinkClick r:id="rId11"/>
              </a:rPr>
              <a:t>https://predict-riskflag.streamlit.app/</a:t>
            </a:r>
            <a:endParaRPr sz="2800"/>
          </a:p>
          <a:p>
            <a:pPr indent="0" lvl="0" marL="0" marR="5080" rtl="0" algn="l">
              <a:lnSpc>
                <a:spcPct val="102083"/>
              </a:lnSpc>
              <a:spcBef>
                <a:spcPts val="0"/>
              </a:spcBef>
              <a:spcAft>
                <a:spcPts val="0"/>
              </a:spcAft>
              <a:buNone/>
            </a:pPr>
            <a:r>
              <a:rPr lang="en-US" sz="2800"/>
              <a:t> </a:t>
            </a:r>
            <a:endParaRPr sz="2800"/>
          </a:p>
          <a:p>
            <a:pPr indent="0" lvl="0" marL="457200" marR="5080" rtl="0" algn="l">
              <a:lnSpc>
                <a:spcPct val="102083"/>
              </a:lnSpc>
              <a:spcBef>
                <a:spcPts val="0"/>
              </a:spcBef>
              <a:spcAft>
                <a:spcPts val="0"/>
              </a:spcAft>
              <a:buNone/>
            </a:pPr>
            <a:r>
              <a:t/>
            </a:r>
            <a:endParaRPr sz="2800"/>
          </a:p>
        </p:txBody>
      </p:sp>
      <p:sp>
        <p:nvSpPr>
          <p:cNvPr id="1042" name="Google Shape;1042;p56"/>
          <p:cNvSpPr txBox="1"/>
          <p:nvPr>
            <p:ph type="title"/>
          </p:nvPr>
        </p:nvSpPr>
        <p:spPr>
          <a:xfrm>
            <a:off x="8997025" y="2899125"/>
            <a:ext cx="6540900" cy="32547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2800"/>
              <a:t>Feature yang tersedia</a:t>
            </a:r>
            <a:endParaRPr sz="2800"/>
          </a:p>
          <a:p>
            <a:pPr indent="0" lvl="0" marL="0" marR="5080" rtl="0" algn="l">
              <a:lnSpc>
                <a:spcPct val="102083"/>
              </a:lnSpc>
              <a:spcBef>
                <a:spcPts val="0"/>
              </a:spcBef>
              <a:spcAft>
                <a:spcPts val="0"/>
              </a:spcAft>
              <a:buNone/>
            </a:pPr>
            <a:r>
              <a:rPr lang="en-US" sz="2800"/>
              <a:t> </a:t>
            </a:r>
            <a:endParaRPr sz="2800"/>
          </a:p>
          <a:p>
            <a:pPr indent="-406400" lvl="0" marL="457200" marR="5080" rtl="0" algn="l">
              <a:lnSpc>
                <a:spcPct val="102083"/>
              </a:lnSpc>
              <a:spcBef>
                <a:spcPts val="0"/>
              </a:spcBef>
              <a:spcAft>
                <a:spcPts val="0"/>
              </a:spcAft>
              <a:buSzPts val="2800"/>
              <a:buChar char="●"/>
            </a:pPr>
            <a:r>
              <a:rPr lang="en-US" sz="2800"/>
              <a:t>Register</a:t>
            </a:r>
            <a:endParaRPr sz="2800"/>
          </a:p>
          <a:p>
            <a:pPr indent="-406400" lvl="0" marL="457200" marR="5080" rtl="0" algn="l">
              <a:lnSpc>
                <a:spcPct val="102083"/>
              </a:lnSpc>
              <a:spcBef>
                <a:spcPts val="0"/>
              </a:spcBef>
              <a:spcAft>
                <a:spcPts val="0"/>
              </a:spcAft>
              <a:buSzPts val="2800"/>
              <a:buChar char="●"/>
            </a:pPr>
            <a:r>
              <a:rPr lang="en-US" sz="2800"/>
              <a:t>Login</a:t>
            </a:r>
            <a:endParaRPr sz="2800"/>
          </a:p>
          <a:p>
            <a:pPr indent="-406400" lvl="0" marL="457200" marR="5080" rtl="0" algn="l">
              <a:lnSpc>
                <a:spcPct val="102083"/>
              </a:lnSpc>
              <a:spcBef>
                <a:spcPts val="0"/>
              </a:spcBef>
              <a:spcAft>
                <a:spcPts val="0"/>
              </a:spcAft>
              <a:buSzPts val="2800"/>
              <a:buChar char="●"/>
            </a:pPr>
            <a:r>
              <a:rPr lang="en-US" sz="2800"/>
              <a:t>Predict</a:t>
            </a:r>
            <a:endParaRPr sz="2800"/>
          </a:p>
          <a:p>
            <a:pPr indent="-406400" lvl="0" marL="457200" marR="5080" rtl="0" algn="l">
              <a:lnSpc>
                <a:spcPct val="102083"/>
              </a:lnSpc>
              <a:spcBef>
                <a:spcPts val="0"/>
              </a:spcBef>
              <a:spcAft>
                <a:spcPts val="0"/>
              </a:spcAft>
              <a:buSzPts val="2800"/>
              <a:buChar char="●"/>
            </a:pPr>
            <a:r>
              <a:rPr lang="en-US" sz="2800"/>
              <a:t>Logs</a:t>
            </a:r>
            <a:endParaRPr sz="2800"/>
          </a:p>
          <a:p>
            <a:pPr indent="-406400" lvl="0" marL="457200" marR="5080" rtl="0" algn="l">
              <a:lnSpc>
                <a:spcPct val="102083"/>
              </a:lnSpc>
              <a:spcBef>
                <a:spcPts val="0"/>
              </a:spcBef>
              <a:spcAft>
                <a:spcPts val="0"/>
              </a:spcAft>
              <a:buSzPts val="2800"/>
              <a:buChar char="●"/>
            </a:pPr>
            <a:r>
              <a:rPr lang="en-US" sz="2800"/>
              <a:t>Financial Recommendation</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grpSp>
        <p:nvGrpSpPr>
          <p:cNvPr id="1047" name="Google Shape;1047;p57"/>
          <p:cNvGrpSpPr/>
          <p:nvPr/>
        </p:nvGrpSpPr>
        <p:grpSpPr>
          <a:xfrm>
            <a:off x="15234589" y="11"/>
            <a:ext cx="3053842" cy="10287000"/>
            <a:chOff x="15234589" y="11"/>
            <a:chExt cx="3053842" cy="10287000"/>
          </a:xfrm>
        </p:grpSpPr>
        <p:sp>
          <p:nvSpPr>
            <p:cNvPr id="1048" name="Google Shape;1048;p57"/>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9" name="Google Shape;1049;p57"/>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0" name="Google Shape;1050;p57"/>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051" name="Google Shape;1051;p57"/>
          <p:cNvGrpSpPr/>
          <p:nvPr/>
        </p:nvGrpSpPr>
        <p:grpSpPr>
          <a:xfrm>
            <a:off x="0" y="11"/>
            <a:ext cx="3304540" cy="10287013"/>
            <a:chOff x="0" y="11"/>
            <a:chExt cx="3304540" cy="10287013"/>
          </a:xfrm>
        </p:grpSpPr>
        <p:sp>
          <p:nvSpPr>
            <p:cNvPr id="1052" name="Google Shape;1052;p57"/>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3" name="Google Shape;1053;p57"/>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4" name="Google Shape;1054;p57"/>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055" name="Google Shape;1055;p57"/>
          <p:cNvSpPr txBox="1"/>
          <p:nvPr>
            <p:ph type="title"/>
          </p:nvPr>
        </p:nvSpPr>
        <p:spPr>
          <a:xfrm>
            <a:off x="2251375" y="3832800"/>
            <a:ext cx="14136600" cy="18390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3600"/>
              <a:t>Link Demo : </a:t>
            </a:r>
            <a:r>
              <a:rPr lang="en-US" sz="3600" u="sng">
                <a:solidFill>
                  <a:schemeClr val="hlink"/>
                </a:solidFill>
                <a:hlinkClick r:id="rId3"/>
              </a:rPr>
              <a:t>https://drive.google.com/file/d/1AtUSEl32VbKSXBglnUFncIzjdq0-Mwh0/view?usp=sharing</a:t>
            </a:r>
            <a:endParaRPr sz="3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58"/>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1" name="Google Shape;1061;p58"/>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2" name="Google Shape;1062;p58"/>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63" name="Google Shape;1063;p58"/>
          <p:cNvGrpSpPr/>
          <p:nvPr/>
        </p:nvGrpSpPr>
        <p:grpSpPr>
          <a:xfrm>
            <a:off x="0" y="9409229"/>
            <a:ext cx="18288197" cy="878204"/>
            <a:chOff x="0" y="9409229"/>
            <a:chExt cx="18288197" cy="878204"/>
          </a:xfrm>
        </p:grpSpPr>
        <p:sp>
          <p:nvSpPr>
            <p:cNvPr id="1064" name="Google Shape;1064;p58"/>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5" name="Google Shape;1065;p58"/>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6" name="Google Shape;1066;p58"/>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67" name="Google Shape;1067;p58"/>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068" name="Google Shape;1068;p58"/>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069" name="Google Shape;1069;p58"/>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0" name="Google Shape;1070;p58"/>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071" name="Google Shape;1071;p58"/>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072" name="Google Shape;1072;p58"/>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3" name="Google Shape;1073;p58"/>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4" name="Google Shape;1074;p58"/>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75" name="Google Shape;1075;p58"/>
          <p:cNvGrpSpPr/>
          <p:nvPr/>
        </p:nvGrpSpPr>
        <p:grpSpPr>
          <a:xfrm>
            <a:off x="0" y="0"/>
            <a:ext cx="18288204" cy="1219200"/>
            <a:chOff x="0" y="0"/>
            <a:chExt cx="18288204" cy="1219200"/>
          </a:xfrm>
        </p:grpSpPr>
        <p:sp>
          <p:nvSpPr>
            <p:cNvPr id="1076" name="Google Shape;1076;p58"/>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7" name="Google Shape;1077;p58"/>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8" name="Google Shape;1078;p58"/>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79" name="Google Shape;1079;p58"/>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080" name="Google Shape;1080;p58"/>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081" name="Google Shape;1081;p58"/>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82" name="Google Shape;1082;p58"/>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083" name="Google Shape;1083;p58"/>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084" name="Google Shape;1084;p58"/>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1. Regsiter &amp; Login</a:t>
            </a:r>
            <a:endParaRPr sz="7200"/>
          </a:p>
        </p:txBody>
      </p:sp>
      <p:pic>
        <p:nvPicPr>
          <p:cNvPr id="1085" name="Google Shape;1085;p58"/>
          <p:cNvPicPr preferRelativeResize="0"/>
          <p:nvPr/>
        </p:nvPicPr>
        <p:blipFill>
          <a:blip r:embed="rId11">
            <a:alphaModFix/>
          </a:blip>
          <a:stretch>
            <a:fillRect/>
          </a:stretch>
        </p:blipFill>
        <p:spPr>
          <a:xfrm>
            <a:off x="462675" y="2926550"/>
            <a:ext cx="9308501" cy="6330279"/>
          </a:xfrm>
          <a:prstGeom prst="rect">
            <a:avLst/>
          </a:prstGeom>
          <a:noFill/>
          <a:ln>
            <a:noFill/>
          </a:ln>
        </p:spPr>
      </p:pic>
      <p:pic>
        <p:nvPicPr>
          <p:cNvPr id="1086" name="Google Shape;1086;p58"/>
          <p:cNvPicPr preferRelativeResize="0"/>
          <p:nvPr/>
        </p:nvPicPr>
        <p:blipFill>
          <a:blip r:embed="rId12">
            <a:alphaModFix/>
          </a:blip>
          <a:stretch>
            <a:fillRect/>
          </a:stretch>
        </p:blipFill>
        <p:spPr>
          <a:xfrm>
            <a:off x="9923576" y="2926550"/>
            <a:ext cx="8212022" cy="45559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9"/>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2" name="Google Shape;1092;p59"/>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3" name="Google Shape;1093;p59"/>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094" name="Google Shape;1094;p59"/>
          <p:cNvGrpSpPr/>
          <p:nvPr/>
        </p:nvGrpSpPr>
        <p:grpSpPr>
          <a:xfrm>
            <a:off x="0" y="9409229"/>
            <a:ext cx="18288197" cy="878204"/>
            <a:chOff x="0" y="9409229"/>
            <a:chExt cx="18288197" cy="878204"/>
          </a:xfrm>
        </p:grpSpPr>
        <p:sp>
          <p:nvSpPr>
            <p:cNvPr id="1095" name="Google Shape;1095;p59"/>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6" name="Google Shape;1096;p59"/>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7" name="Google Shape;1097;p59"/>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98" name="Google Shape;1098;p59"/>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099" name="Google Shape;1099;p59"/>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100" name="Google Shape;1100;p59"/>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01" name="Google Shape;1101;p59"/>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102" name="Google Shape;1102;p59"/>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103" name="Google Shape;1103;p59"/>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4" name="Google Shape;1104;p59"/>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5" name="Google Shape;1105;p59"/>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06" name="Google Shape;1106;p59"/>
          <p:cNvGrpSpPr/>
          <p:nvPr/>
        </p:nvGrpSpPr>
        <p:grpSpPr>
          <a:xfrm>
            <a:off x="0" y="0"/>
            <a:ext cx="18288204" cy="1219200"/>
            <a:chOff x="0" y="0"/>
            <a:chExt cx="18288204" cy="1219200"/>
          </a:xfrm>
        </p:grpSpPr>
        <p:sp>
          <p:nvSpPr>
            <p:cNvPr id="1107" name="Google Shape;1107;p59"/>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8" name="Google Shape;1108;p59"/>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9" name="Google Shape;1109;p59"/>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0" name="Google Shape;1110;p59"/>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111" name="Google Shape;1111;p59"/>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112" name="Google Shape;1112;p59"/>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13" name="Google Shape;1113;p59"/>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114" name="Google Shape;1114;p59"/>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115" name="Google Shape;1115;p59"/>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2</a:t>
            </a:r>
            <a:r>
              <a:rPr lang="en-US" sz="7200"/>
              <a:t>. Predict</a:t>
            </a:r>
            <a:endParaRPr sz="7200"/>
          </a:p>
        </p:txBody>
      </p:sp>
      <p:pic>
        <p:nvPicPr>
          <p:cNvPr id="1116" name="Google Shape;1116;p59"/>
          <p:cNvPicPr preferRelativeResize="0"/>
          <p:nvPr/>
        </p:nvPicPr>
        <p:blipFill>
          <a:blip r:embed="rId11">
            <a:alphaModFix/>
          </a:blip>
          <a:stretch>
            <a:fillRect/>
          </a:stretch>
        </p:blipFill>
        <p:spPr>
          <a:xfrm>
            <a:off x="749100" y="2774150"/>
            <a:ext cx="8827705" cy="6330280"/>
          </a:xfrm>
          <a:prstGeom prst="rect">
            <a:avLst/>
          </a:prstGeom>
          <a:noFill/>
          <a:ln>
            <a:noFill/>
          </a:ln>
        </p:spPr>
      </p:pic>
      <p:pic>
        <p:nvPicPr>
          <p:cNvPr id="1117" name="Google Shape;1117;p59"/>
          <p:cNvPicPr preferRelativeResize="0"/>
          <p:nvPr/>
        </p:nvPicPr>
        <p:blipFill>
          <a:blip r:embed="rId12">
            <a:alphaModFix/>
          </a:blip>
          <a:stretch>
            <a:fillRect/>
          </a:stretch>
        </p:blipFill>
        <p:spPr>
          <a:xfrm>
            <a:off x="9824680" y="2774150"/>
            <a:ext cx="8062606" cy="63302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0"/>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3" name="Google Shape;1123;p60"/>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4" name="Google Shape;1124;p60"/>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25" name="Google Shape;1125;p60"/>
          <p:cNvGrpSpPr/>
          <p:nvPr/>
        </p:nvGrpSpPr>
        <p:grpSpPr>
          <a:xfrm>
            <a:off x="0" y="9409229"/>
            <a:ext cx="18288197" cy="878204"/>
            <a:chOff x="0" y="9409229"/>
            <a:chExt cx="18288197" cy="878204"/>
          </a:xfrm>
        </p:grpSpPr>
        <p:sp>
          <p:nvSpPr>
            <p:cNvPr id="1126" name="Google Shape;1126;p60"/>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7" name="Google Shape;1127;p60"/>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8" name="Google Shape;1128;p60"/>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29" name="Google Shape;1129;p60"/>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130" name="Google Shape;1130;p60"/>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131" name="Google Shape;1131;p60"/>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2" name="Google Shape;1132;p60"/>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133" name="Google Shape;1133;p60"/>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134" name="Google Shape;1134;p60"/>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5" name="Google Shape;1135;p60"/>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6" name="Google Shape;1136;p60"/>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37" name="Google Shape;1137;p60"/>
          <p:cNvGrpSpPr/>
          <p:nvPr/>
        </p:nvGrpSpPr>
        <p:grpSpPr>
          <a:xfrm>
            <a:off x="0" y="0"/>
            <a:ext cx="18288204" cy="1219200"/>
            <a:chOff x="0" y="0"/>
            <a:chExt cx="18288204" cy="1219200"/>
          </a:xfrm>
        </p:grpSpPr>
        <p:sp>
          <p:nvSpPr>
            <p:cNvPr id="1138" name="Google Shape;1138;p60"/>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9" name="Google Shape;1139;p60"/>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0" name="Google Shape;1140;p60"/>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1" name="Google Shape;1141;p60"/>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142" name="Google Shape;1142;p60"/>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143" name="Google Shape;1143;p60"/>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44" name="Google Shape;1144;p60"/>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145" name="Google Shape;1145;p60"/>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146" name="Google Shape;1146;p60"/>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3</a:t>
            </a:r>
            <a:r>
              <a:rPr lang="en-US" sz="7200"/>
              <a:t>. Logs  </a:t>
            </a:r>
            <a:endParaRPr sz="7200"/>
          </a:p>
        </p:txBody>
      </p:sp>
      <p:pic>
        <p:nvPicPr>
          <p:cNvPr id="1147" name="Google Shape;1147;p60"/>
          <p:cNvPicPr preferRelativeResize="0"/>
          <p:nvPr/>
        </p:nvPicPr>
        <p:blipFill>
          <a:blip r:embed="rId11">
            <a:alphaModFix/>
          </a:blip>
          <a:stretch>
            <a:fillRect/>
          </a:stretch>
        </p:blipFill>
        <p:spPr>
          <a:xfrm>
            <a:off x="844575" y="2774150"/>
            <a:ext cx="8367429" cy="66350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61"/>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3" name="Google Shape;1153;p61"/>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4" name="Google Shape;1154;p61"/>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55" name="Google Shape;1155;p61"/>
          <p:cNvGrpSpPr/>
          <p:nvPr/>
        </p:nvGrpSpPr>
        <p:grpSpPr>
          <a:xfrm>
            <a:off x="0" y="9409229"/>
            <a:ext cx="18288197" cy="878204"/>
            <a:chOff x="0" y="9409229"/>
            <a:chExt cx="18288197" cy="878204"/>
          </a:xfrm>
        </p:grpSpPr>
        <p:sp>
          <p:nvSpPr>
            <p:cNvPr id="1156" name="Google Shape;1156;p61"/>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7" name="Google Shape;1157;p61"/>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8" name="Google Shape;1158;p61"/>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59" name="Google Shape;1159;p61"/>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160" name="Google Shape;1160;p61"/>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161" name="Google Shape;1161;p61"/>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62" name="Google Shape;1162;p61"/>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163" name="Google Shape;1163;p61"/>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164" name="Google Shape;1164;p61"/>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5" name="Google Shape;1165;p61"/>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6" name="Google Shape;1166;p61"/>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67" name="Google Shape;1167;p61"/>
          <p:cNvGrpSpPr/>
          <p:nvPr/>
        </p:nvGrpSpPr>
        <p:grpSpPr>
          <a:xfrm>
            <a:off x="0" y="0"/>
            <a:ext cx="18288204" cy="1219200"/>
            <a:chOff x="0" y="0"/>
            <a:chExt cx="18288204" cy="1219200"/>
          </a:xfrm>
        </p:grpSpPr>
        <p:sp>
          <p:nvSpPr>
            <p:cNvPr id="1168" name="Google Shape;1168;p61"/>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9" name="Google Shape;1169;p61"/>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0" name="Google Shape;1170;p61"/>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1" name="Google Shape;1171;p61"/>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172" name="Google Shape;1172;p61"/>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173" name="Google Shape;1173;p61"/>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4" name="Google Shape;1174;p61"/>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175" name="Google Shape;1175;p61"/>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176" name="Google Shape;1176;p61"/>
          <p:cNvSpPr txBox="1"/>
          <p:nvPr>
            <p:ph type="title"/>
          </p:nvPr>
        </p:nvSpPr>
        <p:spPr>
          <a:xfrm>
            <a:off x="1039875" y="1481750"/>
            <a:ext cx="160257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4</a:t>
            </a:r>
            <a:r>
              <a:rPr lang="en-US" sz="7200"/>
              <a:t>. Financial Recommendation </a:t>
            </a:r>
            <a:endParaRPr sz="7200"/>
          </a:p>
        </p:txBody>
      </p:sp>
      <p:pic>
        <p:nvPicPr>
          <p:cNvPr id="1177" name="Google Shape;1177;p61"/>
          <p:cNvPicPr preferRelativeResize="0"/>
          <p:nvPr/>
        </p:nvPicPr>
        <p:blipFill>
          <a:blip r:embed="rId11">
            <a:alphaModFix/>
          </a:blip>
          <a:stretch>
            <a:fillRect/>
          </a:stretch>
        </p:blipFill>
        <p:spPr>
          <a:xfrm>
            <a:off x="844550" y="2926550"/>
            <a:ext cx="7744777" cy="6330280"/>
          </a:xfrm>
          <a:prstGeom prst="rect">
            <a:avLst/>
          </a:prstGeom>
          <a:noFill/>
          <a:ln>
            <a:noFill/>
          </a:ln>
        </p:spPr>
      </p:pic>
      <p:sp>
        <p:nvSpPr>
          <p:cNvPr id="1178" name="Google Shape;1178;p61"/>
          <p:cNvSpPr txBox="1"/>
          <p:nvPr>
            <p:ph type="title"/>
          </p:nvPr>
        </p:nvSpPr>
        <p:spPr>
          <a:xfrm>
            <a:off x="9198300" y="2926550"/>
            <a:ext cx="8034300" cy="41349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2800"/>
              <a:t>Profil yang diperlukan adalah usia, pendapatan dan kredit </a:t>
            </a:r>
            <a:r>
              <a:rPr lang="en-US" sz="2800"/>
              <a:t>keuangan</a:t>
            </a:r>
            <a:r>
              <a:rPr lang="en-US" sz="2800"/>
              <a:t> </a:t>
            </a:r>
            <a:endParaRPr sz="2800"/>
          </a:p>
          <a:p>
            <a:pPr indent="0" lvl="0" marL="0" marR="5080" rtl="0" algn="l">
              <a:lnSpc>
                <a:spcPct val="102083"/>
              </a:lnSpc>
              <a:spcBef>
                <a:spcPts val="0"/>
              </a:spcBef>
              <a:spcAft>
                <a:spcPts val="0"/>
              </a:spcAft>
              <a:buNone/>
            </a:pPr>
            <a:r>
              <a:t/>
            </a:r>
            <a:endParaRPr sz="2800"/>
          </a:p>
          <a:p>
            <a:pPr indent="0" lvl="0" marL="0" marR="5080" rtl="0" algn="l">
              <a:lnSpc>
                <a:spcPct val="102083"/>
              </a:lnSpc>
              <a:spcBef>
                <a:spcPts val="0"/>
              </a:spcBef>
              <a:spcAft>
                <a:spcPts val="0"/>
              </a:spcAft>
              <a:buNone/>
            </a:pPr>
            <a:r>
              <a:rPr lang="en-US" sz="2800"/>
              <a:t>Output yang dihasilkan akan berupa produk keuangan yang berdasarkan profile pengguna beserta alasannya </a:t>
            </a:r>
            <a:endParaRPr sz="2800"/>
          </a:p>
          <a:p>
            <a:pPr indent="0" lvl="0" marL="0" marR="5080" rtl="0" algn="l">
              <a:lnSpc>
                <a:spcPct val="102083"/>
              </a:lnSpc>
              <a:spcBef>
                <a:spcPts val="0"/>
              </a:spcBef>
              <a:spcAft>
                <a:spcPts val="0"/>
              </a:spcAft>
              <a:buNone/>
            </a:pPr>
            <a:r>
              <a:t/>
            </a:r>
            <a:endParaRPr sz="2800"/>
          </a:p>
          <a:p>
            <a:pPr indent="0" lvl="0" marL="0" marR="5080" rtl="0" algn="l">
              <a:lnSpc>
                <a:spcPct val="102083"/>
              </a:lnSpc>
              <a:spcBef>
                <a:spcPts val="0"/>
              </a:spcBef>
              <a:spcAft>
                <a:spcPts val="0"/>
              </a:spcAft>
              <a:buNone/>
            </a:pPr>
            <a:r>
              <a:rPr lang="en-US" sz="2800"/>
              <a:t>Model yang digunakan untuk melakukan rekomendasi ini adalah model Mistral</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type="title"/>
          </p:nvPr>
        </p:nvSpPr>
        <p:spPr>
          <a:xfrm>
            <a:off x="1386925" y="1391775"/>
            <a:ext cx="141414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lang="en-US" sz="7650"/>
              <a:t>Goals</a:t>
            </a:r>
            <a:endParaRPr sz="7650"/>
          </a:p>
        </p:txBody>
      </p:sp>
      <p:grpSp>
        <p:nvGrpSpPr>
          <p:cNvPr id="199" name="Google Shape;199;p17"/>
          <p:cNvGrpSpPr/>
          <p:nvPr/>
        </p:nvGrpSpPr>
        <p:grpSpPr>
          <a:xfrm>
            <a:off x="0" y="9409239"/>
            <a:ext cx="18288211" cy="878204"/>
            <a:chOff x="0" y="9409239"/>
            <a:chExt cx="18288211" cy="878204"/>
          </a:xfrm>
        </p:grpSpPr>
        <p:sp>
          <p:nvSpPr>
            <p:cNvPr id="200" name="Google Shape;200;p17"/>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17"/>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17"/>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3" name="Google Shape;203;p17"/>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04" name="Google Shape;204;p17"/>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05" name="Google Shape;205;p17"/>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06" name="Google Shape;206;p17"/>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07" name="Google Shape;207;p17"/>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208" name="Google Shape;208;p17"/>
          <p:cNvGrpSpPr/>
          <p:nvPr/>
        </p:nvGrpSpPr>
        <p:grpSpPr>
          <a:xfrm rot="10800000">
            <a:off x="-100" y="40614"/>
            <a:ext cx="18288211" cy="878204"/>
            <a:chOff x="0" y="9409239"/>
            <a:chExt cx="18288211" cy="878204"/>
          </a:xfrm>
        </p:grpSpPr>
        <p:sp>
          <p:nvSpPr>
            <p:cNvPr id="209" name="Google Shape;209;p17"/>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17"/>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17"/>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12" name="Google Shape;212;p17"/>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13" name="Google Shape;213;p17"/>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14" name="Google Shape;214;p17"/>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15" name="Google Shape;215;p17"/>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16" name="Google Shape;216;p17"/>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217" name="Google Shape;217;p17"/>
          <p:cNvSpPr txBox="1"/>
          <p:nvPr/>
        </p:nvSpPr>
        <p:spPr>
          <a:xfrm>
            <a:off x="1386925" y="3488550"/>
            <a:ext cx="15689700" cy="370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2900">
                <a:solidFill>
                  <a:schemeClr val="lt1"/>
                </a:solidFill>
                <a:latin typeface="Tahoma"/>
                <a:ea typeface="Tahoma"/>
                <a:cs typeface="Tahoma"/>
                <a:sym typeface="Tahoma"/>
              </a:rPr>
              <a:t>"Mengoptimalkan proses pengambilan keputusan dalam persetujuan pinjaman dengan lebih akurat dan efisien, serta meminimalkan kemungkinan gagal bayar melalui penerapan machine learning”</a:t>
            </a:r>
            <a:endParaRPr sz="4700">
              <a:solidFill>
                <a:schemeClr val="l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62"/>
          <p:cNvGrpSpPr/>
          <p:nvPr/>
        </p:nvGrpSpPr>
        <p:grpSpPr>
          <a:xfrm>
            <a:off x="15234589" y="11"/>
            <a:ext cx="3053842" cy="10287000"/>
            <a:chOff x="15234589" y="11"/>
            <a:chExt cx="3053842" cy="10287000"/>
          </a:xfrm>
        </p:grpSpPr>
        <p:sp>
          <p:nvSpPr>
            <p:cNvPr id="1184" name="Google Shape;1184;p62"/>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5" name="Google Shape;1185;p62"/>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6" name="Google Shape;1186;p62"/>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187" name="Google Shape;1187;p62"/>
          <p:cNvGrpSpPr/>
          <p:nvPr/>
        </p:nvGrpSpPr>
        <p:grpSpPr>
          <a:xfrm>
            <a:off x="0" y="11"/>
            <a:ext cx="3304540" cy="10287013"/>
            <a:chOff x="0" y="11"/>
            <a:chExt cx="3304540" cy="10287013"/>
          </a:xfrm>
        </p:grpSpPr>
        <p:sp>
          <p:nvSpPr>
            <p:cNvPr id="1188" name="Google Shape;1188;p62"/>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9" name="Google Shape;1189;p62"/>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0" name="Google Shape;1190;p62"/>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191" name="Google Shape;1191;p62"/>
          <p:cNvSpPr txBox="1"/>
          <p:nvPr>
            <p:ph type="title"/>
          </p:nvPr>
        </p:nvSpPr>
        <p:spPr>
          <a:xfrm>
            <a:off x="2442350" y="3538050"/>
            <a:ext cx="14136600" cy="28116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8550"/>
              <a:t>Business Impact and R</a:t>
            </a:r>
            <a:r>
              <a:rPr lang="en-US" sz="8550"/>
              <a:t>ecommendations</a:t>
            </a:r>
            <a:endParaRPr sz="805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3"/>
          <p:cNvSpPr/>
          <p:nvPr/>
        </p:nvSpPr>
        <p:spPr>
          <a:xfrm>
            <a:off x="10456056" y="4022175"/>
            <a:ext cx="5989319" cy="2120900"/>
          </a:xfrm>
          <a:custGeom>
            <a:rect b="b" l="l" r="r" t="t"/>
            <a:pathLst>
              <a:path extrusionOk="0" h="2120900" w="5989319">
                <a:moveTo>
                  <a:pt x="5255511" y="2120327"/>
                </a:moveTo>
                <a:lnTo>
                  <a:pt x="733287" y="2120327"/>
                </a:lnTo>
                <a:lnTo>
                  <a:pt x="684542" y="2117789"/>
                </a:lnTo>
                <a:lnTo>
                  <a:pt x="636912" y="2110310"/>
                </a:lnTo>
                <a:lnTo>
                  <a:pt x="590716" y="2098089"/>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3"/>
                </a:lnTo>
                <a:lnTo>
                  <a:pt x="23909" y="1232366"/>
                </a:lnTo>
                <a:lnTo>
                  <a:pt x="11954" y="1183780"/>
                </a:lnTo>
                <a:lnTo>
                  <a:pt x="3984" y="1134579"/>
                </a:lnTo>
                <a:lnTo>
                  <a:pt x="0" y="1085010"/>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3"/>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89"/>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197" name="Google Shape;1197;p63"/>
          <p:cNvGrpSpPr/>
          <p:nvPr/>
        </p:nvGrpSpPr>
        <p:grpSpPr>
          <a:xfrm>
            <a:off x="15558089" y="4213931"/>
            <a:ext cx="1908178" cy="1737360"/>
            <a:chOff x="15294714" y="2001406"/>
            <a:chExt cx="1908178" cy="1737360"/>
          </a:xfrm>
        </p:grpSpPr>
        <p:sp>
          <p:nvSpPr>
            <p:cNvPr id="1198" name="Google Shape;1198;p63"/>
            <p:cNvSpPr/>
            <p:nvPr/>
          </p:nvSpPr>
          <p:spPr>
            <a:xfrm>
              <a:off x="15294714" y="2001406"/>
              <a:ext cx="1908175" cy="1737360"/>
            </a:xfrm>
            <a:custGeom>
              <a:rect b="b" l="l" r="r" t="t"/>
              <a:pathLst>
                <a:path extrusionOk="0" h="1737360" w="1908175">
                  <a:moveTo>
                    <a:pt x="1249758" y="1736891"/>
                  </a:moveTo>
                  <a:lnTo>
                    <a:pt x="658303" y="1736891"/>
                  </a:lnTo>
                  <a:lnTo>
                    <a:pt x="610198" y="1733708"/>
                  </a:lnTo>
                  <a:lnTo>
                    <a:pt x="563537" y="1724360"/>
                  </a:lnTo>
                  <a:lnTo>
                    <a:pt x="518846" y="1709150"/>
                  </a:lnTo>
                  <a:lnTo>
                    <a:pt x="476652" y="1688381"/>
                  </a:lnTo>
                  <a:lnTo>
                    <a:pt x="437482" y="1662355"/>
                  </a:lnTo>
                  <a:lnTo>
                    <a:pt x="401860" y="1631376"/>
                  </a:lnTo>
                  <a:lnTo>
                    <a:pt x="370315" y="1595745"/>
                  </a:lnTo>
                  <a:lnTo>
                    <a:pt x="343372" y="1555767"/>
                  </a:lnTo>
                  <a:lnTo>
                    <a:pt x="48856" y="1049569"/>
                  </a:lnTo>
                  <a:lnTo>
                    <a:pt x="27481" y="1006451"/>
                  </a:lnTo>
                  <a:lnTo>
                    <a:pt x="12214" y="961478"/>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6"/>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6"/>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8"/>
                  </a:lnTo>
                  <a:lnTo>
                    <a:pt x="1880579" y="1006451"/>
                  </a:lnTo>
                  <a:lnTo>
                    <a:pt x="1859204" y="1049569"/>
                  </a:lnTo>
                  <a:lnTo>
                    <a:pt x="1564690" y="1555767"/>
                  </a:lnTo>
                  <a:lnTo>
                    <a:pt x="1537747" y="1595745"/>
                  </a:lnTo>
                  <a:lnTo>
                    <a:pt x="1506201" y="1631376"/>
                  </a:lnTo>
                  <a:lnTo>
                    <a:pt x="1470579" y="1662355"/>
                  </a:lnTo>
                  <a:lnTo>
                    <a:pt x="1431408" y="1688381"/>
                  </a:lnTo>
                  <a:lnTo>
                    <a:pt x="1389214" y="1709150"/>
                  </a:lnTo>
                  <a:lnTo>
                    <a:pt x="1344523" y="1724360"/>
                  </a:lnTo>
                  <a:lnTo>
                    <a:pt x="1297862" y="1733708"/>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9" name="Google Shape;1199;p63"/>
            <p:cNvSpPr/>
            <p:nvPr/>
          </p:nvSpPr>
          <p:spPr>
            <a:xfrm>
              <a:off x="15294717" y="2001406"/>
              <a:ext cx="1908175" cy="1733550"/>
            </a:xfrm>
            <a:custGeom>
              <a:rect b="b" l="l" r="r" t="t"/>
              <a:pathLst>
                <a:path extrusionOk="0" h="1733550" w="1908175">
                  <a:moveTo>
                    <a:pt x="610196" y="1733550"/>
                  </a:moveTo>
                  <a:lnTo>
                    <a:pt x="563516" y="1724353"/>
                  </a:lnTo>
                  <a:lnTo>
                    <a:pt x="518821" y="1709138"/>
                  </a:lnTo>
                  <a:lnTo>
                    <a:pt x="476624" y="1688363"/>
                  </a:lnTo>
                  <a:lnTo>
                    <a:pt x="437451" y="1662331"/>
                  </a:lnTo>
                  <a:lnTo>
                    <a:pt x="401830" y="1631344"/>
                  </a:lnTo>
                  <a:lnTo>
                    <a:pt x="370287" y="1595707"/>
                  </a:lnTo>
                  <a:lnTo>
                    <a:pt x="343346" y="1555726"/>
                  </a:lnTo>
                  <a:lnTo>
                    <a:pt x="48842" y="1049546"/>
                  </a:lnTo>
                  <a:lnTo>
                    <a:pt x="27470"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5"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6"/>
                  </a:lnTo>
                  <a:lnTo>
                    <a:pt x="1537730" y="141125"/>
                  </a:lnTo>
                  <a:lnTo>
                    <a:pt x="1564675" y="181102"/>
                  </a:lnTo>
                  <a:lnTo>
                    <a:pt x="1859182" y="687280"/>
                  </a:lnTo>
                  <a:lnTo>
                    <a:pt x="1880563" y="730400"/>
                  </a:lnTo>
                  <a:lnTo>
                    <a:pt x="1895837" y="775374"/>
                  </a:lnTo>
                  <a:lnTo>
                    <a:pt x="1905003" y="821585"/>
                  </a:lnTo>
                  <a:lnTo>
                    <a:pt x="1908060" y="868415"/>
                  </a:lnTo>
                  <a:lnTo>
                    <a:pt x="1905010" y="915246"/>
                  </a:lnTo>
                  <a:lnTo>
                    <a:pt x="1895851" y="961460"/>
                  </a:lnTo>
                  <a:lnTo>
                    <a:pt x="1880583" y="1006439"/>
                  </a:lnTo>
                  <a:lnTo>
                    <a:pt x="1859208" y="1049560"/>
                  </a:lnTo>
                  <a:lnTo>
                    <a:pt x="1564704" y="1555742"/>
                  </a:lnTo>
                  <a:lnTo>
                    <a:pt x="1537759" y="1595728"/>
                  </a:lnTo>
                  <a:lnTo>
                    <a:pt x="1506210" y="1631365"/>
                  </a:lnTo>
                  <a:lnTo>
                    <a:pt x="1470584" y="1662350"/>
                  </a:lnTo>
                  <a:lnTo>
                    <a:pt x="1431407" y="1688380"/>
                  </a:lnTo>
                  <a:lnTo>
                    <a:pt x="1389206" y="1709152"/>
                  </a:lnTo>
                  <a:lnTo>
                    <a:pt x="1344507" y="1724362"/>
                  </a:lnTo>
                  <a:lnTo>
                    <a:pt x="1297834" y="1733550"/>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00" name="Google Shape;1200;p63"/>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1" name="Google Shape;1201;p63"/>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2" name="Google Shape;1202;p63"/>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03" name="Google Shape;1203;p63"/>
          <p:cNvGrpSpPr/>
          <p:nvPr/>
        </p:nvGrpSpPr>
        <p:grpSpPr>
          <a:xfrm>
            <a:off x="0" y="9409229"/>
            <a:ext cx="18288197" cy="878204"/>
            <a:chOff x="0" y="9409229"/>
            <a:chExt cx="18288197" cy="878204"/>
          </a:xfrm>
        </p:grpSpPr>
        <p:sp>
          <p:nvSpPr>
            <p:cNvPr id="1204" name="Google Shape;1204;p63"/>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5" name="Google Shape;1205;p63"/>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6" name="Google Shape;1206;p63"/>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07" name="Google Shape;1207;p63"/>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208" name="Google Shape;1208;p63"/>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209" name="Google Shape;1209;p63"/>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0" name="Google Shape;1210;p63"/>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211" name="Google Shape;1211;p63"/>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212" name="Google Shape;1212;p63"/>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3" name="Google Shape;1213;p63"/>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4" name="Google Shape;1214;p63"/>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15" name="Google Shape;1215;p63"/>
          <p:cNvGrpSpPr/>
          <p:nvPr/>
        </p:nvGrpSpPr>
        <p:grpSpPr>
          <a:xfrm>
            <a:off x="0" y="0"/>
            <a:ext cx="18288204" cy="1219200"/>
            <a:chOff x="0" y="0"/>
            <a:chExt cx="18288204" cy="1219200"/>
          </a:xfrm>
        </p:grpSpPr>
        <p:sp>
          <p:nvSpPr>
            <p:cNvPr id="1216" name="Google Shape;1216;p63"/>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7" name="Google Shape;1217;p63"/>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8" name="Google Shape;1218;p63"/>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19" name="Google Shape;1219;p63"/>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220" name="Google Shape;1220;p63"/>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221" name="Google Shape;1221;p63"/>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22" name="Google Shape;1222;p63"/>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223" name="Google Shape;1223;p63"/>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224" name="Google Shape;1224;p63"/>
          <p:cNvSpPr/>
          <p:nvPr/>
        </p:nvSpPr>
        <p:spPr>
          <a:xfrm>
            <a:off x="15922812" y="4480270"/>
            <a:ext cx="1171575" cy="1204595"/>
          </a:xfrm>
          <a:custGeom>
            <a:rect b="b" l="l" r="r" t="t"/>
            <a:pathLst>
              <a:path extrusionOk="0" h="1204595" w="1171575">
                <a:moveTo>
                  <a:pt x="295900" y="720163"/>
                </a:moveTo>
                <a:lnTo>
                  <a:pt x="291774" y="675713"/>
                </a:lnTo>
                <a:lnTo>
                  <a:pt x="295821" y="629993"/>
                </a:lnTo>
                <a:lnTo>
                  <a:pt x="295933" y="628723"/>
                </a:lnTo>
                <a:lnTo>
                  <a:pt x="309001" y="580463"/>
                </a:lnTo>
                <a:lnTo>
                  <a:pt x="331601" y="532203"/>
                </a:lnTo>
                <a:lnTo>
                  <a:pt x="353363" y="496643"/>
                </a:lnTo>
                <a:lnTo>
                  <a:pt x="379192" y="459813"/>
                </a:lnTo>
                <a:lnTo>
                  <a:pt x="409089" y="420443"/>
                </a:lnTo>
                <a:lnTo>
                  <a:pt x="443053" y="379803"/>
                </a:lnTo>
                <a:lnTo>
                  <a:pt x="481083" y="336623"/>
                </a:lnTo>
                <a:lnTo>
                  <a:pt x="500780" y="340433"/>
                </a:lnTo>
                <a:lnTo>
                  <a:pt x="749194" y="340433"/>
                </a:lnTo>
                <a:lnTo>
                  <a:pt x="783869" y="379803"/>
                </a:lnTo>
                <a:lnTo>
                  <a:pt x="817834" y="420443"/>
                </a:lnTo>
                <a:lnTo>
                  <a:pt x="837122" y="445843"/>
                </a:lnTo>
                <a:lnTo>
                  <a:pt x="612558" y="445843"/>
                </a:lnTo>
                <a:lnTo>
                  <a:pt x="604168" y="447113"/>
                </a:lnTo>
                <a:lnTo>
                  <a:pt x="597316" y="450923"/>
                </a:lnTo>
                <a:lnTo>
                  <a:pt x="592697" y="458543"/>
                </a:lnTo>
                <a:lnTo>
                  <a:pt x="591003" y="466163"/>
                </a:lnTo>
                <a:lnTo>
                  <a:pt x="591003" y="483943"/>
                </a:lnTo>
                <a:lnTo>
                  <a:pt x="578972" y="486483"/>
                </a:lnTo>
                <a:lnTo>
                  <a:pt x="534146" y="516963"/>
                </a:lnTo>
                <a:lnTo>
                  <a:pt x="517317" y="570303"/>
                </a:lnTo>
                <a:lnTo>
                  <a:pt x="520598" y="589353"/>
                </a:lnTo>
                <a:lnTo>
                  <a:pt x="552194" y="629993"/>
                </a:lnTo>
                <a:lnTo>
                  <a:pt x="594676" y="646503"/>
                </a:lnTo>
                <a:lnTo>
                  <a:pt x="609337" y="649043"/>
                </a:lnTo>
                <a:lnTo>
                  <a:pt x="632695" y="654123"/>
                </a:lnTo>
                <a:lnTo>
                  <a:pt x="643788" y="657933"/>
                </a:lnTo>
                <a:lnTo>
                  <a:pt x="653864" y="663013"/>
                </a:lnTo>
                <a:lnTo>
                  <a:pt x="447837" y="663013"/>
                </a:lnTo>
                <a:lnTo>
                  <a:pt x="406986" y="668093"/>
                </a:lnTo>
                <a:lnTo>
                  <a:pt x="367598" y="680793"/>
                </a:lnTo>
                <a:lnTo>
                  <a:pt x="329675" y="701113"/>
                </a:lnTo>
                <a:lnTo>
                  <a:pt x="295900" y="720163"/>
                </a:lnTo>
                <a:close/>
              </a:path>
              <a:path extrusionOk="0" h="1204595" w="1171575">
                <a:moveTo>
                  <a:pt x="749194" y="340433"/>
                </a:moveTo>
                <a:lnTo>
                  <a:pt x="726142" y="340433"/>
                </a:lnTo>
                <a:lnTo>
                  <a:pt x="745838" y="336623"/>
                </a:lnTo>
                <a:lnTo>
                  <a:pt x="749194" y="340433"/>
                </a:lnTo>
                <a:close/>
              </a:path>
              <a:path extrusionOk="0" h="1204595" w="1171575">
                <a:moveTo>
                  <a:pt x="914393" y="572843"/>
                </a:moveTo>
                <a:lnTo>
                  <a:pt x="688058" y="572843"/>
                </a:lnTo>
                <a:lnTo>
                  <a:pt x="696447" y="571573"/>
                </a:lnTo>
                <a:lnTo>
                  <a:pt x="703526" y="566493"/>
                </a:lnTo>
                <a:lnTo>
                  <a:pt x="708056" y="558873"/>
                </a:lnTo>
                <a:lnTo>
                  <a:pt x="709666" y="551253"/>
                </a:lnTo>
                <a:lnTo>
                  <a:pt x="707984" y="542363"/>
                </a:lnTo>
                <a:lnTo>
                  <a:pt x="695696" y="520773"/>
                </a:lnTo>
                <a:lnTo>
                  <a:pt x="679729" y="504263"/>
                </a:lnTo>
                <a:lnTo>
                  <a:pt x="660990" y="492833"/>
                </a:lnTo>
                <a:lnTo>
                  <a:pt x="640386" y="485213"/>
                </a:lnTo>
                <a:lnTo>
                  <a:pt x="638310" y="483943"/>
                </a:lnTo>
                <a:lnTo>
                  <a:pt x="634114" y="483943"/>
                </a:lnTo>
                <a:lnTo>
                  <a:pt x="634114" y="466163"/>
                </a:lnTo>
                <a:lnTo>
                  <a:pt x="632420" y="458543"/>
                </a:lnTo>
                <a:lnTo>
                  <a:pt x="627800" y="450923"/>
                </a:lnTo>
                <a:lnTo>
                  <a:pt x="620948" y="447113"/>
                </a:lnTo>
                <a:lnTo>
                  <a:pt x="612558" y="445843"/>
                </a:lnTo>
                <a:lnTo>
                  <a:pt x="837122" y="445843"/>
                </a:lnTo>
                <a:lnTo>
                  <a:pt x="847731" y="459813"/>
                </a:lnTo>
                <a:lnTo>
                  <a:pt x="873560" y="496643"/>
                </a:lnTo>
                <a:lnTo>
                  <a:pt x="895320" y="532203"/>
                </a:lnTo>
                <a:lnTo>
                  <a:pt x="914393" y="572843"/>
                </a:lnTo>
                <a:close/>
              </a:path>
              <a:path extrusionOk="0" h="1204595" w="1171575">
                <a:moveTo>
                  <a:pt x="781556" y="881453"/>
                </a:moveTo>
                <a:lnTo>
                  <a:pt x="786109" y="873833"/>
                </a:lnTo>
                <a:lnTo>
                  <a:pt x="790086" y="867483"/>
                </a:lnTo>
                <a:lnTo>
                  <a:pt x="793456" y="858593"/>
                </a:lnTo>
                <a:lnTo>
                  <a:pt x="796190" y="850973"/>
                </a:lnTo>
                <a:lnTo>
                  <a:pt x="798322" y="816683"/>
                </a:lnTo>
                <a:lnTo>
                  <a:pt x="787953" y="787473"/>
                </a:lnTo>
                <a:lnTo>
                  <a:pt x="767215" y="762073"/>
                </a:lnTo>
                <a:lnTo>
                  <a:pt x="738239" y="745563"/>
                </a:lnTo>
                <a:lnTo>
                  <a:pt x="735444" y="745563"/>
                </a:lnTo>
                <a:lnTo>
                  <a:pt x="732535" y="744293"/>
                </a:lnTo>
                <a:lnTo>
                  <a:pt x="710179" y="740483"/>
                </a:lnTo>
                <a:lnTo>
                  <a:pt x="702771" y="737943"/>
                </a:lnTo>
                <a:lnTo>
                  <a:pt x="708668" y="729053"/>
                </a:lnTo>
                <a:lnTo>
                  <a:pt x="713016" y="718893"/>
                </a:lnTo>
                <a:lnTo>
                  <a:pt x="715634" y="707463"/>
                </a:lnTo>
                <a:lnTo>
                  <a:pt x="716267" y="696033"/>
                </a:lnTo>
                <a:lnTo>
                  <a:pt x="716265" y="692223"/>
                </a:lnTo>
                <a:lnTo>
                  <a:pt x="702391" y="650313"/>
                </a:lnTo>
                <a:lnTo>
                  <a:pt x="661891" y="619833"/>
                </a:lnTo>
                <a:lnTo>
                  <a:pt x="605383" y="604593"/>
                </a:lnTo>
                <a:lnTo>
                  <a:pt x="594688" y="602053"/>
                </a:lnTo>
                <a:lnTo>
                  <a:pt x="561689" y="575383"/>
                </a:lnTo>
                <a:lnTo>
                  <a:pt x="560258" y="567763"/>
                </a:lnTo>
                <a:lnTo>
                  <a:pt x="560819" y="560143"/>
                </a:lnTo>
                <a:lnTo>
                  <a:pt x="560913" y="558873"/>
                </a:lnTo>
                <a:lnTo>
                  <a:pt x="585774" y="529663"/>
                </a:lnTo>
                <a:lnTo>
                  <a:pt x="599446" y="525853"/>
                </a:lnTo>
                <a:lnTo>
                  <a:pt x="603301" y="524583"/>
                </a:lnTo>
                <a:lnTo>
                  <a:pt x="619397" y="524583"/>
                </a:lnTo>
                <a:lnTo>
                  <a:pt x="629946" y="527123"/>
                </a:lnTo>
                <a:lnTo>
                  <a:pt x="641609" y="530933"/>
                </a:lnTo>
                <a:lnTo>
                  <a:pt x="652221" y="537283"/>
                </a:lnTo>
                <a:lnTo>
                  <a:pt x="661269" y="547443"/>
                </a:lnTo>
                <a:lnTo>
                  <a:pt x="668241" y="560143"/>
                </a:lnTo>
                <a:lnTo>
                  <a:pt x="673047" y="566493"/>
                </a:lnTo>
                <a:lnTo>
                  <a:pt x="679956" y="571573"/>
                </a:lnTo>
                <a:lnTo>
                  <a:pt x="688058" y="572843"/>
                </a:lnTo>
                <a:lnTo>
                  <a:pt x="914393" y="572843"/>
                </a:lnTo>
                <a:lnTo>
                  <a:pt x="917373" y="579193"/>
                </a:lnTo>
                <a:lnTo>
                  <a:pt x="930462" y="624913"/>
                </a:lnTo>
                <a:lnTo>
                  <a:pt x="935150" y="670633"/>
                </a:lnTo>
                <a:lnTo>
                  <a:pt x="931998" y="715083"/>
                </a:lnTo>
                <a:lnTo>
                  <a:pt x="921566" y="756993"/>
                </a:lnTo>
                <a:lnTo>
                  <a:pt x="904416" y="796363"/>
                </a:lnTo>
                <a:lnTo>
                  <a:pt x="881110" y="833193"/>
                </a:lnTo>
                <a:lnTo>
                  <a:pt x="826605" y="864943"/>
                </a:lnTo>
                <a:lnTo>
                  <a:pt x="793047" y="878913"/>
                </a:lnTo>
                <a:lnTo>
                  <a:pt x="781556" y="881453"/>
                </a:lnTo>
                <a:close/>
              </a:path>
              <a:path extrusionOk="0" h="1204595" w="1171575">
                <a:moveTo>
                  <a:pt x="652537" y="725243"/>
                </a:moveTo>
                <a:lnTo>
                  <a:pt x="611408" y="712543"/>
                </a:lnTo>
                <a:lnTo>
                  <a:pt x="571085" y="698573"/>
                </a:lnTo>
                <a:lnTo>
                  <a:pt x="530892" y="683333"/>
                </a:lnTo>
                <a:lnTo>
                  <a:pt x="490154" y="669363"/>
                </a:lnTo>
                <a:lnTo>
                  <a:pt x="447837" y="663013"/>
                </a:lnTo>
                <a:lnTo>
                  <a:pt x="653864" y="663013"/>
                </a:lnTo>
                <a:lnTo>
                  <a:pt x="673396" y="696033"/>
                </a:lnTo>
                <a:lnTo>
                  <a:pt x="672633" y="703653"/>
                </a:lnTo>
                <a:lnTo>
                  <a:pt x="670144" y="710003"/>
                </a:lnTo>
                <a:lnTo>
                  <a:pt x="666187" y="715083"/>
                </a:lnTo>
                <a:lnTo>
                  <a:pt x="661022" y="720163"/>
                </a:lnTo>
                <a:lnTo>
                  <a:pt x="658450" y="721433"/>
                </a:lnTo>
                <a:lnTo>
                  <a:pt x="655596" y="723973"/>
                </a:lnTo>
                <a:lnTo>
                  <a:pt x="652537" y="725243"/>
                </a:lnTo>
                <a:close/>
              </a:path>
              <a:path extrusionOk="0" h="1204595" w="1171575">
                <a:moveTo>
                  <a:pt x="299073" y="1065603"/>
                </a:moveTo>
                <a:lnTo>
                  <a:pt x="169910" y="838273"/>
                </a:lnTo>
                <a:lnTo>
                  <a:pt x="349081" y="734133"/>
                </a:lnTo>
                <a:lnTo>
                  <a:pt x="411510" y="706193"/>
                </a:lnTo>
                <a:lnTo>
                  <a:pt x="444374" y="701113"/>
                </a:lnTo>
                <a:lnTo>
                  <a:pt x="478201" y="706193"/>
                </a:lnTo>
                <a:lnTo>
                  <a:pt x="489519" y="710003"/>
                </a:lnTo>
                <a:lnTo>
                  <a:pt x="501732" y="715083"/>
                </a:lnTo>
                <a:lnTo>
                  <a:pt x="514874" y="718893"/>
                </a:lnTo>
                <a:lnTo>
                  <a:pt x="528979" y="723973"/>
                </a:lnTo>
                <a:lnTo>
                  <a:pt x="573075" y="740483"/>
                </a:lnTo>
                <a:lnTo>
                  <a:pt x="621240" y="755723"/>
                </a:lnTo>
                <a:lnTo>
                  <a:pt x="672420" y="770963"/>
                </a:lnTo>
                <a:lnTo>
                  <a:pt x="725561" y="782393"/>
                </a:lnTo>
                <a:lnTo>
                  <a:pt x="742435" y="792553"/>
                </a:lnTo>
                <a:lnTo>
                  <a:pt x="754198" y="805253"/>
                </a:lnTo>
                <a:lnTo>
                  <a:pt x="759954" y="821763"/>
                </a:lnTo>
                <a:lnTo>
                  <a:pt x="759572" y="828113"/>
                </a:lnTo>
                <a:lnTo>
                  <a:pt x="759495" y="829383"/>
                </a:lnTo>
                <a:lnTo>
                  <a:pt x="759419" y="830653"/>
                </a:lnTo>
                <a:lnTo>
                  <a:pt x="759343" y="831923"/>
                </a:lnTo>
                <a:lnTo>
                  <a:pt x="538054" y="831923"/>
                </a:lnTo>
                <a:lnTo>
                  <a:pt x="530642" y="834463"/>
                </a:lnTo>
                <a:lnTo>
                  <a:pt x="524725" y="839543"/>
                </a:lnTo>
                <a:lnTo>
                  <a:pt x="521121" y="847163"/>
                </a:lnTo>
                <a:lnTo>
                  <a:pt x="520566" y="854783"/>
                </a:lnTo>
                <a:lnTo>
                  <a:pt x="523116" y="862403"/>
                </a:lnTo>
                <a:lnTo>
                  <a:pt x="528296" y="868753"/>
                </a:lnTo>
                <a:lnTo>
                  <a:pt x="535629" y="871293"/>
                </a:lnTo>
                <a:lnTo>
                  <a:pt x="624457" y="895423"/>
                </a:lnTo>
                <a:lnTo>
                  <a:pt x="677554" y="908123"/>
                </a:lnTo>
                <a:lnTo>
                  <a:pt x="701863" y="914473"/>
                </a:lnTo>
                <a:lnTo>
                  <a:pt x="709721" y="917013"/>
                </a:lnTo>
                <a:lnTo>
                  <a:pt x="725800" y="919553"/>
                </a:lnTo>
                <a:lnTo>
                  <a:pt x="758180" y="922093"/>
                </a:lnTo>
                <a:lnTo>
                  <a:pt x="1047740" y="922093"/>
                </a:lnTo>
                <a:lnTo>
                  <a:pt x="865490" y="1035123"/>
                </a:lnTo>
                <a:lnTo>
                  <a:pt x="352387" y="1035123"/>
                </a:lnTo>
                <a:lnTo>
                  <a:pt x="299073" y="1065603"/>
                </a:lnTo>
                <a:close/>
              </a:path>
              <a:path extrusionOk="0" h="1204595" w="1171575">
                <a:moveTo>
                  <a:pt x="1047740" y="922093"/>
                </a:moveTo>
                <a:lnTo>
                  <a:pt x="758180" y="922093"/>
                </a:lnTo>
                <a:lnTo>
                  <a:pt x="788894" y="919553"/>
                </a:lnTo>
                <a:lnTo>
                  <a:pt x="818134" y="910663"/>
                </a:lnTo>
                <a:lnTo>
                  <a:pt x="846094" y="897963"/>
                </a:lnTo>
                <a:lnTo>
                  <a:pt x="1021609" y="796363"/>
                </a:lnTo>
                <a:lnTo>
                  <a:pt x="1070393" y="772233"/>
                </a:lnTo>
                <a:lnTo>
                  <a:pt x="1111571" y="762073"/>
                </a:lnTo>
                <a:lnTo>
                  <a:pt x="1143524" y="767153"/>
                </a:lnTo>
                <a:lnTo>
                  <a:pt x="1164630" y="784933"/>
                </a:lnTo>
                <a:lnTo>
                  <a:pt x="1171388" y="803983"/>
                </a:lnTo>
                <a:lnTo>
                  <a:pt x="1171270" y="816683"/>
                </a:lnTo>
                <a:lnTo>
                  <a:pt x="1171187" y="825573"/>
                </a:lnTo>
                <a:lnTo>
                  <a:pt x="1164595" y="843353"/>
                </a:lnTo>
                <a:lnTo>
                  <a:pt x="1152176" y="857323"/>
                </a:lnTo>
                <a:lnTo>
                  <a:pt x="1047740" y="922093"/>
                </a:lnTo>
                <a:close/>
              </a:path>
              <a:path extrusionOk="0" h="1204595" w="1171575">
                <a:moveTo>
                  <a:pt x="214596" y="1204033"/>
                </a:moveTo>
                <a:lnTo>
                  <a:pt x="205528" y="1201493"/>
                </a:lnTo>
                <a:lnTo>
                  <a:pt x="201537" y="1193873"/>
                </a:lnTo>
                <a:lnTo>
                  <a:pt x="3988" y="844623"/>
                </a:lnTo>
                <a:lnTo>
                  <a:pt x="0" y="838273"/>
                </a:lnTo>
                <a:lnTo>
                  <a:pt x="2420" y="829383"/>
                </a:lnTo>
                <a:lnTo>
                  <a:pt x="78947" y="786203"/>
                </a:lnTo>
                <a:lnTo>
                  <a:pt x="81367" y="784933"/>
                </a:lnTo>
                <a:lnTo>
                  <a:pt x="87894" y="784933"/>
                </a:lnTo>
                <a:lnTo>
                  <a:pt x="91763" y="786203"/>
                </a:lnTo>
                <a:lnTo>
                  <a:pt x="94907" y="788743"/>
                </a:lnTo>
                <a:lnTo>
                  <a:pt x="117152" y="828113"/>
                </a:lnTo>
                <a:lnTo>
                  <a:pt x="65409" y="828113"/>
                </a:lnTo>
                <a:lnTo>
                  <a:pt x="56475" y="830653"/>
                </a:lnTo>
                <a:lnTo>
                  <a:pt x="49694" y="837003"/>
                </a:lnTo>
                <a:lnTo>
                  <a:pt x="45723" y="845893"/>
                </a:lnTo>
                <a:lnTo>
                  <a:pt x="45221" y="854783"/>
                </a:lnTo>
                <a:lnTo>
                  <a:pt x="48434" y="863673"/>
                </a:lnTo>
                <a:lnTo>
                  <a:pt x="54605" y="870023"/>
                </a:lnTo>
                <a:lnTo>
                  <a:pt x="62885" y="875103"/>
                </a:lnTo>
                <a:lnTo>
                  <a:pt x="143701" y="875103"/>
                </a:lnTo>
                <a:lnTo>
                  <a:pt x="294390" y="1141803"/>
                </a:lnTo>
                <a:lnTo>
                  <a:pt x="296324" y="1144343"/>
                </a:lnTo>
                <a:lnTo>
                  <a:pt x="296808" y="1149423"/>
                </a:lnTo>
                <a:lnTo>
                  <a:pt x="294630" y="1157043"/>
                </a:lnTo>
                <a:lnTo>
                  <a:pt x="292212" y="1159583"/>
                </a:lnTo>
                <a:lnTo>
                  <a:pt x="221607" y="1200223"/>
                </a:lnTo>
                <a:lnTo>
                  <a:pt x="214596" y="1204033"/>
                </a:lnTo>
                <a:close/>
              </a:path>
              <a:path extrusionOk="0" h="1204595" w="1171575">
                <a:moveTo>
                  <a:pt x="143701" y="875103"/>
                </a:moveTo>
                <a:lnTo>
                  <a:pt x="72422" y="875103"/>
                </a:lnTo>
                <a:lnTo>
                  <a:pt x="81357" y="871293"/>
                </a:lnTo>
                <a:lnTo>
                  <a:pt x="88138" y="866213"/>
                </a:lnTo>
                <a:lnTo>
                  <a:pt x="92109" y="857323"/>
                </a:lnTo>
                <a:lnTo>
                  <a:pt x="92610" y="848433"/>
                </a:lnTo>
                <a:lnTo>
                  <a:pt x="89449" y="839543"/>
                </a:lnTo>
                <a:lnTo>
                  <a:pt x="83271" y="831923"/>
                </a:lnTo>
                <a:lnTo>
                  <a:pt x="74963" y="828113"/>
                </a:lnTo>
                <a:lnTo>
                  <a:pt x="117152" y="828113"/>
                </a:lnTo>
                <a:lnTo>
                  <a:pt x="143701" y="875103"/>
                </a:lnTo>
                <a:close/>
              </a:path>
              <a:path extrusionOk="0" h="1204595" w="1171575">
                <a:moveTo>
                  <a:pt x="722798" y="873833"/>
                </a:moveTo>
                <a:lnTo>
                  <a:pt x="707425" y="873833"/>
                </a:lnTo>
                <a:lnTo>
                  <a:pt x="668080" y="864943"/>
                </a:lnTo>
                <a:lnTo>
                  <a:pt x="618535" y="852243"/>
                </a:lnTo>
                <a:lnTo>
                  <a:pt x="546147" y="831923"/>
                </a:lnTo>
                <a:lnTo>
                  <a:pt x="759343" y="831923"/>
                </a:lnTo>
                <a:lnTo>
                  <a:pt x="759037" y="837003"/>
                </a:lnTo>
                <a:lnTo>
                  <a:pt x="758960" y="838273"/>
                </a:lnTo>
                <a:lnTo>
                  <a:pt x="758884" y="839543"/>
                </a:lnTo>
                <a:lnTo>
                  <a:pt x="758807" y="840813"/>
                </a:lnTo>
                <a:lnTo>
                  <a:pt x="750234" y="858593"/>
                </a:lnTo>
                <a:lnTo>
                  <a:pt x="737649" y="868753"/>
                </a:lnTo>
                <a:lnTo>
                  <a:pt x="722798" y="873833"/>
                </a:lnTo>
                <a:close/>
              </a:path>
              <a:path extrusionOk="0" h="1204595" w="1171575">
                <a:moveTo>
                  <a:pt x="698311" y="1108783"/>
                </a:moveTo>
                <a:lnTo>
                  <a:pt x="668493" y="1103703"/>
                </a:lnTo>
                <a:lnTo>
                  <a:pt x="363270" y="1036393"/>
                </a:lnTo>
                <a:lnTo>
                  <a:pt x="357951" y="1035123"/>
                </a:lnTo>
                <a:lnTo>
                  <a:pt x="865490" y="1035123"/>
                </a:lnTo>
                <a:lnTo>
                  <a:pt x="781532" y="1087193"/>
                </a:lnTo>
                <a:lnTo>
                  <a:pt x="754910" y="1099893"/>
                </a:lnTo>
                <a:lnTo>
                  <a:pt x="727143" y="1107513"/>
                </a:lnTo>
                <a:lnTo>
                  <a:pt x="698311" y="1108783"/>
                </a:lnTo>
                <a:close/>
              </a:path>
              <a:path extrusionOk="0" h="1204595" w="1171575">
                <a:moveTo>
                  <a:pt x="719256" y="302115"/>
                </a:moveTo>
                <a:lnTo>
                  <a:pt x="507663" y="302115"/>
                </a:lnTo>
                <a:lnTo>
                  <a:pt x="489246" y="298372"/>
                </a:lnTo>
                <a:lnTo>
                  <a:pt x="474164" y="288183"/>
                </a:lnTo>
                <a:lnTo>
                  <a:pt x="463976" y="273102"/>
                </a:lnTo>
                <a:lnTo>
                  <a:pt x="460235" y="254687"/>
                </a:lnTo>
                <a:lnTo>
                  <a:pt x="463977" y="236271"/>
                </a:lnTo>
                <a:lnTo>
                  <a:pt x="474166" y="221192"/>
                </a:lnTo>
                <a:lnTo>
                  <a:pt x="489246" y="211003"/>
                </a:lnTo>
                <a:lnTo>
                  <a:pt x="507663" y="207261"/>
                </a:lnTo>
                <a:lnTo>
                  <a:pt x="719256" y="207261"/>
                </a:lnTo>
                <a:lnTo>
                  <a:pt x="737674" y="211003"/>
                </a:lnTo>
                <a:lnTo>
                  <a:pt x="752755" y="221192"/>
                </a:lnTo>
                <a:lnTo>
                  <a:pt x="762944" y="236271"/>
                </a:lnTo>
                <a:lnTo>
                  <a:pt x="766686" y="254687"/>
                </a:lnTo>
                <a:lnTo>
                  <a:pt x="762945" y="273102"/>
                </a:lnTo>
                <a:lnTo>
                  <a:pt x="752755" y="288183"/>
                </a:lnTo>
                <a:lnTo>
                  <a:pt x="737673" y="298372"/>
                </a:lnTo>
                <a:lnTo>
                  <a:pt x="719256" y="302115"/>
                </a:lnTo>
                <a:close/>
              </a:path>
              <a:path extrusionOk="0" h="1204595" w="1171575">
                <a:moveTo>
                  <a:pt x="683798" y="59446"/>
                </a:moveTo>
                <a:lnTo>
                  <a:pt x="543119" y="59446"/>
                </a:lnTo>
                <a:lnTo>
                  <a:pt x="558760" y="52970"/>
                </a:lnTo>
                <a:lnTo>
                  <a:pt x="564029" y="46670"/>
                </a:lnTo>
                <a:lnTo>
                  <a:pt x="565836" y="38396"/>
                </a:lnTo>
                <a:lnTo>
                  <a:pt x="572022" y="23167"/>
                </a:lnTo>
                <a:lnTo>
                  <a:pt x="582718" y="10995"/>
                </a:lnTo>
                <a:lnTo>
                  <a:pt x="596986" y="2864"/>
                </a:lnTo>
                <a:lnTo>
                  <a:pt x="597223" y="2864"/>
                </a:lnTo>
                <a:lnTo>
                  <a:pt x="613463" y="0"/>
                </a:lnTo>
                <a:lnTo>
                  <a:pt x="654808" y="22991"/>
                </a:lnTo>
                <a:lnTo>
                  <a:pt x="662898" y="46670"/>
                </a:lnTo>
                <a:lnTo>
                  <a:pt x="668169" y="52970"/>
                </a:lnTo>
                <a:lnTo>
                  <a:pt x="683798" y="59446"/>
                </a:lnTo>
                <a:close/>
              </a:path>
              <a:path extrusionOk="0" h="1204595" w="1171575">
                <a:moveTo>
                  <a:pt x="720986" y="168559"/>
                </a:moveTo>
                <a:lnTo>
                  <a:pt x="505937" y="168559"/>
                </a:lnTo>
                <a:lnTo>
                  <a:pt x="466982" y="129603"/>
                </a:lnTo>
                <a:lnTo>
                  <a:pt x="456320" y="113503"/>
                </a:lnTo>
                <a:lnTo>
                  <a:pt x="452766" y="95141"/>
                </a:lnTo>
                <a:lnTo>
                  <a:pt x="456320" y="76778"/>
                </a:lnTo>
                <a:lnTo>
                  <a:pt x="466989" y="60673"/>
                </a:lnTo>
                <a:lnTo>
                  <a:pt x="480745" y="51014"/>
                </a:lnTo>
                <a:lnTo>
                  <a:pt x="480981" y="51014"/>
                </a:lnTo>
                <a:lnTo>
                  <a:pt x="496522" y="46670"/>
                </a:lnTo>
                <a:lnTo>
                  <a:pt x="494942" y="46670"/>
                </a:lnTo>
                <a:lnTo>
                  <a:pt x="512479" y="47703"/>
                </a:lnTo>
                <a:lnTo>
                  <a:pt x="527810" y="54144"/>
                </a:lnTo>
                <a:lnTo>
                  <a:pt x="534935" y="58717"/>
                </a:lnTo>
                <a:lnTo>
                  <a:pt x="543119" y="59446"/>
                </a:lnTo>
                <a:lnTo>
                  <a:pt x="758190" y="59446"/>
                </a:lnTo>
                <a:lnTo>
                  <a:pt x="759942" y="60673"/>
                </a:lnTo>
                <a:lnTo>
                  <a:pt x="770604" y="76778"/>
                </a:lnTo>
                <a:lnTo>
                  <a:pt x="774158" y="95141"/>
                </a:lnTo>
                <a:lnTo>
                  <a:pt x="770604" y="113503"/>
                </a:lnTo>
                <a:lnTo>
                  <a:pt x="759942" y="129603"/>
                </a:lnTo>
                <a:lnTo>
                  <a:pt x="720986" y="168559"/>
                </a:lnTo>
                <a:close/>
              </a:path>
              <a:path extrusionOk="0" h="1204595" w="1171575">
                <a:moveTo>
                  <a:pt x="758190" y="59446"/>
                </a:moveTo>
                <a:lnTo>
                  <a:pt x="683864" y="59446"/>
                </a:lnTo>
                <a:lnTo>
                  <a:pt x="691992" y="58717"/>
                </a:lnTo>
                <a:lnTo>
                  <a:pt x="699114" y="54144"/>
                </a:lnTo>
                <a:lnTo>
                  <a:pt x="714364" y="47703"/>
                </a:lnTo>
                <a:lnTo>
                  <a:pt x="714967" y="47703"/>
                </a:lnTo>
                <a:lnTo>
                  <a:pt x="730975" y="46670"/>
                </a:lnTo>
                <a:lnTo>
                  <a:pt x="730297" y="46670"/>
                </a:lnTo>
                <a:lnTo>
                  <a:pt x="746148" y="51014"/>
                </a:lnTo>
                <a:lnTo>
                  <a:pt x="758190" y="59446"/>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5" name="Google Shape;1225;p63"/>
          <p:cNvSpPr txBox="1"/>
          <p:nvPr/>
        </p:nvSpPr>
        <p:spPr>
          <a:xfrm>
            <a:off x="10927567" y="4354290"/>
            <a:ext cx="4473000" cy="1187100"/>
          </a:xfrm>
          <a:prstGeom prst="rect">
            <a:avLst/>
          </a:prstGeom>
          <a:noFill/>
          <a:ln>
            <a:noFill/>
          </a:ln>
        </p:spPr>
        <p:txBody>
          <a:bodyPr anchorCtr="0" anchor="t" bIns="0" lIns="0" spcFirstLastPara="1" rIns="0" wrap="square" tIns="12050">
            <a:spAutoFit/>
          </a:bodyPr>
          <a:lstStyle/>
          <a:p>
            <a:pPr indent="0" lvl="0" marL="123190" marR="5080" rtl="0" algn="l">
              <a:lnSpc>
                <a:spcPct val="118100"/>
              </a:lnSpc>
              <a:spcBef>
                <a:spcPts val="0"/>
              </a:spcBef>
              <a:spcAft>
                <a:spcPts val="0"/>
              </a:spcAft>
              <a:buNone/>
            </a:pPr>
            <a:r>
              <a:rPr b="1" lang="en-US" sz="3500">
                <a:solidFill>
                  <a:srgbClr val="FFC700"/>
                </a:solidFill>
                <a:latin typeface="Tahoma"/>
                <a:ea typeface="Tahoma"/>
                <a:cs typeface="Tahoma"/>
                <a:sym typeface="Tahoma"/>
              </a:rPr>
              <a:t>Menurunkan Risiko</a:t>
            </a:r>
            <a:r>
              <a:rPr b="1" lang="en-US" sz="3500">
                <a:solidFill>
                  <a:srgbClr val="FFC700"/>
                </a:solidFill>
                <a:latin typeface="Tahoma"/>
                <a:ea typeface="Tahoma"/>
                <a:cs typeface="Tahoma"/>
                <a:sym typeface="Tahoma"/>
              </a:rPr>
              <a:t> </a:t>
            </a:r>
            <a:r>
              <a:rPr b="1" lang="en-US" sz="3500">
                <a:solidFill>
                  <a:srgbClr val="FFC700"/>
                </a:solidFill>
                <a:latin typeface="Tahoma"/>
                <a:ea typeface="Tahoma"/>
                <a:cs typeface="Tahoma"/>
                <a:sym typeface="Tahoma"/>
              </a:rPr>
              <a:t>Kredit Macet</a:t>
            </a:r>
            <a:endParaRPr sz="3500">
              <a:latin typeface="Roboto"/>
              <a:ea typeface="Roboto"/>
              <a:cs typeface="Roboto"/>
              <a:sym typeface="Roboto"/>
            </a:endParaRPr>
          </a:p>
        </p:txBody>
      </p:sp>
      <p:sp>
        <p:nvSpPr>
          <p:cNvPr id="1226" name="Google Shape;1226;p63"/>
          <p:cNvSpPr/>
          <p:nvPr/>
        </p:nvSpPr>
        <p:spPr>
          <a:xfrm>
            <a:off x="10456056" y="6775707"/>
            <a:ext cx="5989319" cy="2120900"/>
          </a:xfrm>
          <a:custGeom>
            <a:rect b="b" l="l" r="r" t="t"/>
            <a:pathLst>
              <a:path extrusionOk="0" h="2120900" w="5989319">
                <a:moveTo>
                  <a:pt x="5255511" y="2120327"/>
                </a:moveTo>
                <a:lnTo>
                  <a:pt x="733287" y="2120327"/>
                </a:lnTo>
                <a:lnTo>
                  <a:pt x="684542" y="2117789"/>
                </a:lnTo>
                <a:lnTo>
                  <a:pt x="636912" y="2110310"/>
                </a:lnTo>
                <a:lnTo>
                  <a:pt x="590716" y="2098090"/>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2"/>
                </a:lnTo>
                <a:lnTo>
                  <a:pt x="23909" y="1232366"/>
                </a:lnTo>
                <a:lnTo>
                  <a:pt x="11954" y="1183780"/>
                </a:lnTo>
                <a:lnTo>
                  <a:pt x="3984" y="1134579"/>
                </a:lnTo>
                <a:lnTo>
                  <a:pt x="0" y="1085010"/>
                </a:lnTo>
                <a:lnTo>
                  <a:pt x="0" y="1035317"/>
                </a:lnTo>
                <a:lnTo>
                  <a:pt x="3984" y="985748"/>
                </a:lnTo>
                <a:lnTo>
                  <a:pt x="11954" y="936547"/>
                </a:lnTo>
                <a:lnTo>
                  <a:pt x="23909" y="887961"/>
                </a:lnTo>
                <a:lnTo>
                  <a:pt x="39848" y="840234"/>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4"/>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2"/>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90"/>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7" name="Google Shape;1227;p63"/>
          <p:cNvSpPr/>
          <p:nvPr/>
        </p:nvSpPr>
        <p:spPr>
          <a:xfrm>
            <a:off x="10456056" y="1658252"/>
            <a:ext cx="5989319" cy="2120900"/>
          </a:xfrm>
          <a:custGeom>
            <a:rect b="b" l="l" r="r" t="t"/>
            <a:pathLst>
              <a:path extrusionOk="0" h="2120900" w="5989319">
                <a:moveTo>
                  <a:pt x="5255511" y="2120328"/>
                </a:moveTo>
                <a:lnTo>
                  <a:pt x="733287" y="2120328"/>
                </a:lnTo>
                <a:lnTo>
                  <a:pt x="684542" y="2117790"/>
                </a:lnTo>
                <a:lnTo>
                  <a:pt x="636912" y="2110310"/>
                </a:lnTo>
                <a:lnTo>
                  <a:pt x="590716" y="2098090"/>
                </a:lnTo>
                <a:lnTo>
                  <a:pt x="546273" y="2081330"/>
                </a:lnTo>
                <a:lnTo>
                  <a:pt x="503899" y="2060231"/>
                </a:lnTo>
                <a:lnTo>
                  <a:pt x="463915" y="2034994"/>
                </a:lnTo>
                <a:lnTo>
                  <a:pt x="426638" y="2005821"/>
                </a:lnTo>
                <a:lnTo>
                  <a:pt x="392387" y="1972912"/>
                </a:lnTo>
                <a:lnTo>
                  <a:pt x="361481" y="1936467"/>
                </a:lnTo>
                <a:lnTo>
                  <a:pt x="334237" y="1896689"/>
                </a:lnTo>
                <a:lnTo>
                  <a:pt x="310974" y="1853778"/>
                </a:lnTo>
                <a:lnTo>
                  <a:pt x="59773" y="1326713"/>
                </a:lnTo>
                <a:lnTo>
                  <a:pt x="39848" y="1280092"/>
                </a:lnTo>
                <a:lnTo>
                  <a:pt x="23909" y="1232366"/>
                </a:lnTo>
                <a:lnTo>
                  <a:pt x="11954" y="1183779"/>
                </a:lnTo>
                <a:lnTo>
                  <a:pt x="3984" y="1134579"/>
                </a:lnTo>
                <a:lnTo>
                  <a:pt x="0" y="1085009"/>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09"/>
                </a:lnTo>
                <a:lnTo>
                  <a:pt x="5984814" y="1134579"/>
                </a:lnTo>
                <a:lnTo>
                  <a:pt x="5976844" y="1183779"/>
                </a:lnTo>
                <a:lnTo>
                  <a:pt x="5964889" y="1232366"/>
                </a:lnTo>
                <a:lnTo>
                  <a:pt x="5948949" y="1280092"/>
                </a:lnTo>
                <a:lnTo>
                  <a:pt x="5929025" y="1326713"/>
                </a:lnTo>
                <a:lnTo>
                  <a:pt x="5677824" y="1853778"/>
                </a:lnTo>
                <a:lnTo>
                  <a:pt x="5654561" y="1896689"/>
                </a:lnTo>
                <a:lnTo>
                  <a:pt x="5627317" y="1936467"/>
                </a:lnTo>
                <a:lnTo>
                  <a:pt x="5596410" y="1972912"/>
                </a:lnTo>
                <a:lnTo>
                  <a:pt x="5562159" y="2005821"/>
                </a:lnTo>
                <a:lnTo>
                  <a:pt x="5524882" y="2034994"/>
                </a:lnTo>
                <a:lnTo>
                  <a:pt x="5484898" y="2060231"/>
                </a:lnTo>
                <a:lnTo>
                  <a:pt x="5442525" y="2081330"/>
                </a:lnTo>
                <a:lnTo>
                  <a:pt x="5398081" y="2098090"/>
                </a:lnTo>
                <a:lnTo>
                  <a:pt x="5351885" y="2110310"/>
                </a:lnTo>
                <a:lnTo>
                  <a:pt x="5304256" y="2117790"/>
                </a:lnTo>
                <a:lnTo>
                  <a:pt x="5255511" y="2120328"/>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28" name="Google Shape;1228;p63"/>
          <p:cNvGrpSpPr/>
          <p:nvPr/>
        </p:nvGrpSpPr>
        <p:grpSpPr>
          <a:xfrm>
            <a:off x="15558089" y="6889652"/>
            <a:ext cx="1908178" cy="1737360"/>
            <a:chOff x="15294714" y="4367839"/>
            <a:chExt cx="1908178" cy="1737360"/>
          </a:xfrm>
        </p:grpSpPr>
        <p:sp>
          <p:nvSpPr>
            <p:cNvPr id="1229" name="Google Shape;1229;p63"/>
            <p:cNvSpPr/>
            <p:nvPr/>
          </p:nvSpPr>
          <p:spPr>
            <a:xfrm>
              <a:off x="15294714" y="4367839"/>
              <a:ext cx="1908175" cy="1737360"/>
            </a:xfrm>
            <a:custGeom>
              <a:rect b="b" l="l" r="r" t="t"/>
              <a:pathLst>
                <a:path extrusionOk="0" h="1737360" w="1908175">
                  <a:moveTo>
                    <a:pt x="1249758" y="1736891"/>
                  </a:moveTo>
                  <a:lnTo>
                    <a:pt x="658303" y="1736891"/>
                  </a:lnTo>
                  <a:lnTo>
                    <a:pt x="610198" y="1733708"/>
                  </a:lnTo>
                  <a:lnTo>
                    <a:pt x="563537" y="1724360"/>
                  </a:lnTo>
                  <a:lnTo>
                    <a:pt x="518846" y="1709150"/>
                  </a:lnTo>
                  <a:lnTo>
                    <a:pt x="476652" y="1688381"/>
                  </a:lnTo>
                  <a:lnTo>
                    <a:pt x="437482" y="1662355"/>
                  </a:lnTo>
                  <a:lnTo>
                    <a:pt x="401860" y="1631376"/>
                  </a:lnTo>
                  <a:lnTo>
                    <a:pt x="370315" y="1595745"/>
                  </a:lnTo>
                  <a:lnTo>
                    <a:pt x="343372" y="1555766"/>
                  </a:lnTo>
                  <a:lnTo>
                    <a:pt x="48856" y="1049569"/>
                  </a:lnTo>
                  <a:lnTo>
                    <a:pt x="27481" y="1006450"/>
                  </a:lnTo>
                  <a:lnTo>
                    <a:pt x="12214" y="961478"/>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6"/>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6"/>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8"/>
                  </a:lnTo>
                  <a:lnTo>
                    <a:pt x="1880579" y="1006450"/>
                  </a:lnTo>
                  <a:lnTo>
                    <a:pt x="1859204" y="1049569"/>
                  </a:lnTo>
                  <a:lnTo>
                    <a:pt x="1564690" y="1555766"/>
                  </a:lnTo>
                  <a:lnTo>
                    <a:pt x="1537747" y="1595745"/>
                  </a:lnTo>
                  <a:lnTo>
                    <a:pt x="1506201" y="1631376"/>
                  </a:lnTo>
                  <a:lnTo>
                    <a:pt x="1470579" y="1662355"/>
                  </a:lnTo>
                  <a:lnTo>
                    <a:pt x="1431408" y="1688381"/>
                  </a:lnTo>
                  <a:lnTo>
                    <a:pt x="1389214" y="1709150"/>
                  </a:lnTo>
                  <a:lnTo>
                    <a:pt x="1344523" y="1724360"/>
                  </a:lnTo>
                  <a:lnTo>
                    <a:pt x="1297862" y="1733708"/>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0" name="Google Shape;1230;p63"/>
            <p:cNvSpPr/>
            <p:nvPr/>
          </p:nvSpPr>
          <p:spPr>
            <a:xfrm>
              <a:off x="15294717" y="4367839"/>
              <a:ext cx="1908175" cy="1733550"/>
            </a:xfrm>
            <a:custGeom>
              <a:rect b="b" l="l" r="r" t="t"/>
              <a:pathLst>
                <a:path extrusionOk="0" h="1733550" w="1908175">
                  <a:moveTo>
                    <a:pt x="610196" y="1733549"/>
                  </a:moveTo>
                  <a:lnTo>
                    <a:pt x="563516" y="1724353"/>
                  </a:lnTo>
                  <a:lnTo>
                    <a:pt x="518821" y="1709138"/>
                  </a:lnTo>
                  <a:lnTo>
                    <a:pt x="476624" y="1688363"/>
                  </a:lnTo>
                  <a:lnTo>
                    <a:pt x="437451" y="1662331"/>
                  </a:lnTo>
                  <a:lnTo>
                    <a:pt x="401830" y="1631344"/>
                  </a:lnTo>
                  <a:lnTo>
                    <a:pt x="370287" y="1595707"/>
                  </a:lnTo>
                  <a:lnTo>
                    <a:pt x="343346" y="1555726"/>
                  </a:lnTo>
                  <a:lnTo>
                    <a:pt x="48842" y="1049546"/>
                  </a:lnTo>
                  <a:lnTo>
                    <a:pt x="27470"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6"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6"/>
                  </a:lnTo>
                  <a:lnTo>
                    <a:pt x="1537730" y="141125"/>
                  </a:lnTo>
                  <a:lnTo>
                    <a:pt x="1564675" y="181102"/>
                  </a:lnTo>
                  <a:lnTo>
                    <a:pt x="1859182" y="687280"/>
                  </a:lnTo>
                  <a:lnTo>
                    <a:pt x="1880563" y="730400"/>
                  </a:lnTo>
                  <a:lnTo>
                    <a:pt x="1895837" y="775374"/>
                  </a:lnTo>
                  <a:lnTo>
                    <a:pt x="1905003" y="821585"/>
                  </a:lnTo>
                  <a:lnTo>
                    <a:pt x="1908060" y="868415"/>
                  </a:lnTo>
                  <a:lnTo>
                    <a:pt x="1905010" y="915246"/>
                  </a:lnTo>
                  <a:lnTo>
                    <a:pt x="1895851" y="961460"/>
                  </a:lnTo>
                  <a:lnTo>
                    <a:pt x="1880583" y="1006438"/>
                  </a:lnTo>
                  <a:lnTo>
                    <a:pt x="1859207" y="1049560"/>
                  </a:lnTo>
                  <a:lnTo>
                    <a:pt x="1564704" y="1555742"/>
                  </a:lnTo>
                  <a:lnTo>
                    <a:pt x="1537759" y="1595728"/>
                  </a:lnTo>
                  <a:lnTo>
                    <a:pt x="1506210" y="1631365"/>
                  </a:lnTo>
                  <a:lnTo>
                    <a:pt x="1470584" y="1662350"/>
                  </a:lnTo>
                  <a:lnTo>
                    <a:pt x="1431407" y="1688380"/>
                  </a:lnTo>
                  <a:lnTo>
                    <a:pt x="1389206" y="1709152"/>
                  </a:lnTo>
                  <a:lnTo>
                    <a:pt x="1344507" y="1724362"/>
                  </a:lnTo>
                  <a:lnTo>
                    <a:pt x="1297834" y="1733549"/>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231" name="Google Shape;1231;p63"/>
          <p:cNvGrpSpPr/>
          <p:nvPr/>
        </p:nvGrpSpPr>
        <p:grpSpPr>
          <a:xfrm>
            <a:off x="15558089" y="1772196"/>
            <a:ext cx="1908178" cy="1737359"/>
            <a:chOff x="15294714" y="6734271"/>
            <a:chExt cx="1908178" cy="1737359"/>
          </a:xfrm>
        </p:grpSpPr>
        <p:sp>
          <p:nvSpPr>
            <p:cNvPr id="1232" name="Google Shape;1232;p63"/>
            <p:cNvSpPr/>
            <p:nvPr/>
          </p:nvSpPr>
          <p:spPr>
            <a:xfrm>
              <a:off x="15294714" y="6734271"/>
              <a:ext cx="1908175" cy="1737359"/>
            </a:xfrm>
            <a:custGeom>
              <a:rect b="b" l="l" r="r" t="t"/>
              <a:pathLst>
                <a:path extrusionOk="0" h="1737359" w="1908175">
                  <a:moveTo>
                    <a:pt x="1249758" y="1736891"/>
                  </a:moveTo>
                  <a:lnTo>
                    <a:pt x="658303" y="1736891"/>
                  </a:lnTo>
                  <a:lnTo>
                    <a:pt x="610198" y="1733707"/>
                  </a:lnTo>
                  <a:lnTo>
                    <a:pt x="563537" y="1724360"/>
                  </a:lnTo>
                  <a:lnTo>
                    <a:pt x="518846" y="1709150"/>
                  </a:lnTo>
                  <a:lnTo>
                    <a:pt x="476652" y="1688380"/>
                  </a:lnTo>
                  <a:lnTo>
                    <a:pt x="437482" y="1662355"/>
                  </a:lnTo>
                  <a:lnTo>
                    <a:pt x="401860" y="1631376"/>
                  </a:lnTo>
                  <a:lnTo>
                    <a:pt x="370315" y="1595745"/>
                  </a:lnTo>
                  <a:lnTo>
                    <a:pt x="343372" y="1555767"/>
                  </a:lnTo>
                  <a:lnTo>
                    <a:pt x="48856" y="1049570"/>
                  </a:lnTo>
                  <a:lnTo>
                    <a:pt x="27481" y="1006451"/>
                  </a:lnTo>
                  <a:lnTo>
                    <a:pt x="12214" y="961479"/>
                  </a:lnTo>
                  <a:lnTo>
                    <a:pt x="3053" y="915271"/>
                  </a:lnTo>
                  <a:lnTo>
                    <a:pt x="0" y="868445"/>
                  </a:lnTo>
                  <a:lnTo>
                    <a:pt x="3053" y="821620"/>
                  </a:lnTo>
                  <a:lnTo>
                    <a:pt x="12214" y="775412"/>
                  </a:lnTo>
                  <a:lnTo>
                    <a:pt x="27481" y="730440"/>
                  </a:lnTo>
                  <a:lnTo>
                    <a:pt x="48856" y="687321"/>
                  </a:lnTo>
                  <a:lnTo>
                    <a:pt x="343372" y="181124"/>
                  </a:lnTo>
                  <a:lnTo>
                    <a:pt x="370315" y="141145"/>
                  </a:lnTo>
                  <a:lnTo>
                    <a:pt x="401860" y="105515"/>
                  </a:lnTo>
                  <a:lnTo>
                    <a:pt x="437482" y="74535"/>
                  </a:lnTo>
                  <a:lnTo>
                    <a:pt x="476652" y="48510"/>
                  </a:lnTo>
                  <a:lnTo>
                    <a:pt x="518846" y="27741"/>
                  </a:lnTo>
                  <a:lnTo>
                    <a:pt x="563537" y="12531"/>
                  </a:lnTo>
                  <a:lnTo>
                    <a:pt x="610198" y="3183"/>
                  </a:lnTo>
                  <a:lnTo>
                    <a:pt x="658303" y="0"/>
                  </a:lnTo>
                  <a:lnTo>
                    <a:pt x="1249758" y="0"/>
                  </a:lnTo>
                  <a:lnTo>
                    <a:pt x="1297862" y="3183"/>
                  </a:lnTo>
                  <a:lnTo>
                    <a:pt x="1344523" y="12531"/>
                  </a:lnTo>
                  <a:lnTo>
                    <a:pt x="1389214" y="27741"/>
                  </a:lnTo>
                  <a:lnTo>
                    <a:pt x="1431408" y="48510"/>
                  </a:lnTo>
                  <a:lnTo>
                    <a:pt x="1470579" y="74535"/>
                  </a:lnTo>
                  <a:lnTo>
                    <a:pt x="1506201" y="105515"/>
                  </a:lnTo>
                  <a:lnTo>
                    <a:pt x="1537747" y="141145"/>
                  </a:lnTo>
                  <a:lnTo>
                    <a:pt x="1564690" y="181124"/>
                  </a:lnTo>
                  <a:lnTo>
                    <a:pt x="1859204" y="687321"/>
                  </a:lnTo>
                  <a:lnTo>
                    <a:pt x="1880579" y="730440"/>
                  </a:lnTo>
                  <a:lnTo>
                    <a:pt x="1895847" y="775412"/>
                  </a:lnTo>
                  <a:lnTo>
                    <a:pt x="1905007" y="821620"/>
                  </a:lnTo>
                  <a:lnTo>
                    <a:pt x="1908061" y="868445"/>
                  </a:lnTo>
                  <a:lnTo>
                    <a:pt x="1905007" y="915271"/>
                  </a:lnTo>
                  <a:lnTo>
                    <a:pt x="1895847" y="961479"/>
                  </a:lnTo>
                  <a:lnTo>
                    <a:pt x="1880579" y="1006451"/>
                  </a:lnTo>
                  <a:lnTo>
                    <a:pt x="1859204" y="1049570"/>
                  </a:lnTo>
                  <a:lnTo>
                    <a:pt x="1564690" y="1555767"/>
                  </a:lnTo>
                  <a:lnTo>
                    <a:pt x="1537747" y="1595745"/>
                  </a:lnTo>
                  <a:lnTo>
                    <a:pt x="1506201" y="1631376"/>
                  </a:lnTo>
                  <a:lnTo>
                    <a:pt x="1470579" y="1662355"/>
                  </a:lnTo>
                  <a:lnTo>
                    <a:pt x="1431408" y="1688380"/>
                  </a:lnTo>
                  <a:lnTo>
                    <a:pt x="1389214" y="1709150"/>
                  </a:lnTo>
                  <a:lnTo>
                    <a:pt x="1344523" y="1724360"/>
                  </a:lnTo>
                  <a:lnTo>
                    <a:pt x="1297862" y="1733707"/>
                  </a:lnTo>
                  <a:lnTo>
                    <a:pt x="1249758" y="1736891"/>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3" name="Google Shape;1233;p63"/>
            <p:cNvSpPr/>
            <p:nvPr/>
          </p:nvSpPr>
          <p:spPr>
            <a:xfrm>
              <a:off x="15294717" y="6734271"/>
              <a:ext cx="1908175" cy="1733550"/>
            </a:xfrm>
            <a:custGeom>
              <a:rect b="b" l="l" r="r" t="t"/>
              <a:pathLst>
                <a:path extrusionOk="0" h="1733550" w="1908175">
                  <a:moveTo>
                    <a:pt x="610196" y="1733549"/>
                  </a:moveTo>
                  <a:lnTo>
                    <a:pt x="563516" y="1724353"/>
                  </a:lnTo>
                  <a:lnTo>
                    <a:pt x="518821" y="1709138"/>
                  </a:lnTo>
                  <a:lnTo>
                    <a:pt x="476624" y="1688363"/>
                  </a:lnTo>
                  <a:lnTo>
                    <a:pt x="437451" y="1662330"/>
                  </a:lnTo>
                  <a:lnTo>
                    <a:pt x="401830" y="1631344"/>
                  </a:lnTo>
                  <a:lnTo>
                    <a:pt x="370287" y="1595707"/>
                  </a:lnTo>
                  <a:lnTo>
                    <a:pt x="343346" y="1555726"/>
                  </a:lnTo>
                  <a:lnTo>
                    <a:pt x="48842" y="1049546"/>
                  </a:lnTo>
                  <a:lnTo>
                    <a:pt x="27469" y="1006423"/>
                  </a:lnTo>
                  <a:lnTo>
                    <a:pt x="12205" y="961447"/>
                  </a:lnTo>
                  <a:lnTo>
                    <a:pt x="3049" y="915237"/>
                  </a:lnTo>
                  <a:lnTo>
                    <a:pt x="0" y="868410"/>
                  </a:lnTo>
                  <a:lnTo>
                    <a:pt x="3058" y="821584"/>
                  </a:lnTo>
                  <a:lnTo>
                    <a:pt x="12223" y="775378"/>
                  </a:lnTo>
                  <a:lnTo>
                    <a:pt x="27495" y="730408"/>
                  </a:lnTo>
                  <a:lnTo>
                    <a:pt x="48871" y="687291"/>
                  </a:lnTo>
                  <a:lnTo>
                    <a:pt x="343376" y="181114"/>
                  </a:lnTo>
                  <a:lnTo>
                    <a:pt x="370320" y="141137"/>
                  </a:lnTo>
                  <a:lnTo>
                    <a:pt x="401865" y="105509"/>
                  </a:lnTo>
                  <a:lnTo>
                    <a:pt x="437486" y="74531"/>
                  </a:lnTo>
                  <a:lnTo>
                    <a:pt x="476655" y="48507"/>
                  </a:lnTo>
                  <a:lnTo>
                    <a:pt x="518848" y="27739"/>
                  </a:lnTo>
                  <a:lnTo>
                    <a:pt x="563537" y="12530"/>
                  </a:lnTo>
                  <a:lnTo>
                    <a:pt x="610196" y="3183"/>
                  </a:lnTo>
                  <a:lnTo>
                    <a:pt x="658299" y="0"/>
                  </a:lnTo>
                  <a:lnTo>
                    <a:pt x="1249731" y="0"/>
                  </a:lnTo>
                  <a:lnTo>
                    <a:pt x="1297835" y="3178"/>
                  </a:lnTo>
                  <a:lnTo>
                    <a:pt x="1344496" y="12522"/>
                  </a:lnTo>
                  <a:lnTo>
                    <a:pt x="1389188" y="27729"/>
                  </a:lnTo>
                  <a:lnTo>
                    <a:pt x="1431383" y="48495"/>
                  </a:lnTo>
                  <a:lnTo>
                    <a:pt x="1470557" y="74518"/>
                  </a:lnTo>
                  <a:lnTo>
                    <a:pt x="1506181" y="105495"/>
                  </a:lnTo>
                  <a:lnTo>
                    <a:pt x="1537730" y="141125"/>
                  </a:lnTo>
                  <a:lnTo>
                    <a:pt x="1564675" y="181102"/>
                  </a:lnTo>
                  <a:lnTo>
                    <a:pt x="1859182" y="687280"/>
                  </a:lnTo>
                  <a:lnTo>
                    <a:pt x="1880563" y="730399"/>
                  </a:lnTo>
                  <a:lnTo>
                    <a:pt x="1895837" y="775374"/>
                  </a:lnTo>
                  <a:lnTo>
                    <a:pt x="1905003" y="821585"/>
                  </a:lnTo>
                  <a:lnTo>
                    <a:pt x="1908060" y="868415"/>
                  </a:lnTo>
                  <a:lnTo>
                    <a:pt x="1905010" y="915246"/>
                  </a:lnTo>
                  <a:lnTo>
                    <a:pt x="1895851" y="961460"/>
                  </a:lnTo>
                  <a:lnTo>
                    <a:pt x="1880583" y="1006439"/>
                  </a:lnTo>
                  <a:lnTo>
                    <a:pt x="1859208" y="1049560"/>
                  </a:lnTo>
                  <a:lnTo>
                    <a:pt x="1564704" y="1555742"/>
                  </a:lnTo>
                  <a:lnTo>
                    <a:pt x="1537759" y="1595728"/>
                  </a:lnTo>
                  <a:lnTo>
                    <a:pt x="1506210" y="1631365"/>
                  </a:lnTo>
                  <a:lnTo>
                    <a:pt x="1470584" y="1662350"/>
                  </a:lnTo>
                  <a:lnTo>
                    <a:pt x="1431407" y="1688380"/>
                  </a:lnTo>
                  <a:lnTo>
                    <a:pt x="1389206" y="1709151"/>
                  </a:lnTo>
                  <a:lnTo>
                    <a:pt x="1344507" y="1724362"/>
                  </a:lnTo>
                  <a:lnTo>
                    <a:pt x="1297834" y="1733549"/>
                  </a:lnTo>
                </a:path>
              </a:pathLst>
            </a:custGeom>
            <a:noFill/>
            <a:ln cap="flat" cmpd="sng" w="190475">
              <a:solidFill>
                <a:srgbClr val="1B1B1B"/>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34" name="Google Shape;1234;p63"/>
          <p:cNvSpPr/>
          <p:nvPr/>
        </p:nvSpPr>
        <p:spPr>
          <a:xfrm>
            <a:off x="15955890" y="7201876"/>
            <a:ext cx="1112519" cy="1113154"/>
          </a:xfrm>
          <a:custGeom>
            <a:rect b="b" l="l" r="r" t="t"/>
            <a:pathLst>
              <a:path extrusionOk="0" h="1113154" w="1112519">
                <a:moveTo>
                  <a:pt x="815721" y="724877"/>
                </a:moveTo>
                <a:lnTo>
                  <a:pt x="793724" y="731151"/>
                </a:lnTo>
                <a:lnTo>
                  <a:pt x="776084" y="741311"/>
                </a:lnTo>
                <a:lnTo>
                  <a:pt x="764362" y="754418"/>
                </a:lnTo>
                <a:lnTo>
                  <a:pt x="760095" y="769556"/>
                </a:lnTo>
                <a:lnTo>
                  <a:pt x="764362" y="784517"/>
                </a:lnTo>
                <a:lnTo>
                  <a:pt x="776084" y="797623"/>
                </a:lnTo>
                <a:lnTo>
                  <a:pt x="793724" y="807770"/>
                </a:lnTo>
                <a:lnTo>
                  <a:pt x="815721" y="814044"/>
                </a:lnTo>
                <a:lnTo>
                  <a:pt x="815721" y="724877"/>
                </a:lnTo>
                <a:close/>
              </a:path>
              <a:path extrusionOk="0" h="1113154" w="1112519">
                <a:moveTo>
                  <a:pt x="908405" y="899147"/>
                </a:moveTo>
                <a:lnTo>
                  <a:pt x="904151" y="884008"/>
                </a:lnTo>
                <a:lnTo>
                  <a:pt x="892416" y="870889"/>
                </a:lnTo>
                <a:lnTo>
                  <a:pt x="874776" y="860742"/>
                </a:lnTo>
                <a:lnTo>
                  <a:pt x="852792" y="854468"/>
                </a:lnTo>
                <a:lnTo>
                  <a:pt x="852792" y="943825"/>
                </a:lnTo>
                <a:lnTo>
                  <a:pt x="874776" y="937552"/>
                </a:lnTo>
                <a:lnTo>
                  <a:pt x="892416" y="927392"/>
                </a:lnTo>
                <a:lnTo>
                  <a:pt x="904151" y="914285"/>
                </a:lnTo>
                <a:lnTo>
                  <a:pt x="908405" y="899147"/>
                </a:lnTo>
                <a:close/>
              </a:path>
              <a:path extrusionOk="0" h="1113154" w="1112519">
                <a:moveTo>
                  <a:pt x="998118" y="226987"/>
                </a:moveTo>
                <a:lnTo>
                  <a:pt x="916571" y="129959"/>
                </a:lnTo>
                <a:lnTo>
                  <a:pt x="885278" y="114223"/>
                </a:lnTo>
                <a:lnTo>
                  <a:pt x="867867" y="114452"/>
                </a:lnTo>
                <a:lnTo>
                  <a:pt x="850938" y="120319"/>
                </a:lnTo>
                <a:lnTo>
                  <a:pt x="809967" y="142379"/>
                </a:lnTo>
                <a:lnTo>
                  <a:pt x="802919" y="142201"/>
                </a:lnTo>
                <a:lnTo>
                  <a:pt x="769162" y="123761"/>
                </a:lnTo>
                <a:lnTo>
                  <a:pt x="711136" y="99720"/>
                </a:lnTo>
                <a:lnTo>
                  <a:pt x="674446" y="88798"/>
                </a:lnTo>
                <a:lnTo>
                  <a:pt x="669251" y="83985"/>
                </a:lnTo>
                <a:lnTo>
                  <a:pt x="655904" y="39674"/>
                </a:lnTo>
                <a:lnTo>
                  <a:pt x="620433" y="2857"/>
                </a:lnTo>
                <a:lnTo>
                  <a:pt x="602703" y="0"/>
                </a:lnTo>
                <a:lnTo>
                  <a:pt x="509638" y="0"/>
                </a:lnTo>
                <a:lnTo>
                  <a:pt x="464248" y="23469"/>
                </a:lnTo>
                <a:lnTo>
                  <a:pt x="443077" y="83985"/>
                </a:lnTo>
                <a:lnTo>
                  <a:pt x="437896" y="88798"/>
                </a:lnTo>
                <a:lnTo>
                  <a:pt x="401193" y="99720"/>
                </a:lnTo>
                <a:lnTo>
                  <a:pt x="343179" y="123761"/>
                </a:lnTo>
                <a:lnTo>
                  <a:pt x="309410" y="142201"/>
                </a:lnTo>
                <a:lnTo>
                  <a:pt x="302374" y="142379"/>
                </a:lnTo>
                <a:lnTo>
                  <a:pt x="261404" y="120319"/>
                </a:lnTo>
                <a:lnTo>
                  <a:pt x="244449" y="114452"/>
                </a:lnTo>
                <a:lnTo>
                  <a:pt x="226987" y="114223"/>
                </a:lnTo>
                <a:lnTo>
                  <a:pt x="210324" y="119456"/>
                </a:lnTo>
                <a:lnTo>
                  <a:pt x="195770" y="129959"/>
                </a:lnTo>
                <a:lnTo>
                  <a:pt x="129959" y="195770"/>
                </a:lnTo>
                <a:lnTo>
                  <a:pt x="119456" y="210413"/>
                </a:lnTo>
                <a:lnTo>
                  <a:pt x="114223" y="227063"/>
                </a:lnTo>
                <a:lnTo>
                  <a:pt x="114439" y="244475"/>
                </a:lnTo>
                <a:lnTo>
                  <a:pt x="120319" y="261404"/>
                </a:lnTo>
                <a:lnTo>
                  <a:pt x="142570" y="302552"/>
                </a:lnTo>
                <a:lnTo>
                  <a:pt x="142189" y="309600"/>
                </a:lnTo>
                <a:lnTo>
                  <a:pt x="123901" y="343255"/>
                </a:lnTo>
                <a:lnTo>
                  <a:pt x="100063" y="401129"/>
                </a:lnTo>
                <a:lnTo>
                  <a:pt x="89166" y="437896"/>
                </a:lnTo>
                <a:lnTo>
                  <a:pt x="84353" y="442899"/>
                </a:lnTo>
                <a:lnTo>
                  <a:pt x="39674" y="456438"/>
                </a:lnTo>
                <a:lnTo>
                  <a:pt x="2908" y="492048"/>
                </a:lnTo>
                <a:lnTo>
                  <a:pt x="0" y="509638"/>
                </a:lnTo>
                <a:lnTo>
                  <a:pt x="0" y="602703"/>
                </a:lnTo>
                <a:lnTo>
                  <a:pt x="23456" y="648093"/>
                </a:lnTo>
                <a:lnTo>
                  <a:pt x="84721" y="669442"/>
                </a:lnTo>
                <a:lnTo>
                  <a:pt x="89357" y="674636"/>
                </a:lnTo>
                <a:lnTo>
                  <a:pt x="100279" y="711161"/>
                </a:lnTo>
                <a:lnTo>
                  <a:pt x="111302" y="740308"/>
                </a:lnTo>
                <a:lnTo>
                  <a:pt x="124244" y="768692"/>
                </a:lnTo>
                <a:lnTo>
                  <a:pt x="142570" y="802373"/>
                </a:lnTo>
                <a:lnTo>
                  <a:pt x="142748" y="809231"/>
                </a:lnTo>
                <a:lnTo>
                  <a:pt x="120319" y="850938"/>
                </a:lnTo>
                <a:lnTo>
                  <a:pt x="114439" y="867867"/>
                </a:lnTo>
                <a:lnTo>
                  <a:pt x="114223" y="885291"/>
                </a:lnTo>
                <a:lnTo>
                  <a:pt x="119456" y="901941"/>
                </a:lnTo>
                <a:lnTo>
                  <a:pt x="129959" y="916571"/>
                </a:lnTo>
                <a:lnTo>
                  <a:pt x="195770" y="982383"/>
                </a:lnTo>
                <a:lnTo>
                  <a:pt x="210324" y="992886"/>
                </a:lnTo>
                <a:lnTo>
                  <a:pt x="226987" y="998118"/>
                </a:lnTo>
                <a:lnTo>
                  <a:pt x="244449" y="997902"/>
                </a:lnTo>
                <a:lnTo>
                  <a:pt x="261404" y="992022"/>
                </a:lnTo>
                <a:lnTo>
                  <a:pt x="303110" y="969594"/>
                </a:lnTo>
                <a:lnTo>
                  <a:pt x="310159" y="969772"/>
                </a:lnTo>
                <a:lnTo>
                  <a:pt x="343712" y="987958"/>
                </a:lnTo>
                <a:lnTo>
                  <a:pt x="372033" y="1000785"/>
                </a:lnTo>
                <a:lnTo>
                  <a:pt x="401104" y="1011732"/>
                </a:lnTo>
                <a:lnTo>
                  <a:pt x="437705" y="1022616"/>
                </a:lnTo>
                <a:lnTo>
                  <a:pt x="442709" y="1027252"/>
                </a:lnTo>
                <a:lnTo>
                  <a:pt x="456425" y="1072667"/>
                </a:lnTo>
                <a:lnTo>
                  <a:pt x="491909" y="1109484"/>
                </a:lnTo>
                <a:lnTo>
                  <a:pt x="509638" y="1112342"/>
                </a:lnTo>
                <a:lnTo>
                  <a:pt x="602703" y="1112342"/>
                </a:lnTo>
                <a:lnTo>
                  <a:pt x="616318" y="1110665"/>
                </a:lnTo>
                <a:lnTo>
                  <a:pt x="628802" y="1105877"/>
                </a:lnTo>
                <a:lnTo>
                  <a:pt x="639673" y="1098346"/>
                </a:lnTo>
                <a:lnTo>
                  <a:pt x="648500" y="1088428"/>
                </a:lnTo>
                <a:lnTo>
                  <a:pt x="606983" y="1052195"/>
                </a:lnTo>
                <a:lnTo>
                  <a:pt x="572363" y="1009243"/>
                </a:lnTo>
                <a:lnTo>
                  <a:pt x="545642" y="960551"/>
                </a:lnTo>
                <a:lnTo>
                  <a:pt x="527799" y="907110"/>
                </a:lnTo>
                <a:lnTo>
                  <a:pt x="479437" y="899883"/>
                </a:lnTo>
                <a:lnTo>
                  <a:pt x="433438" y="886294"/>
                </a:lnTo>
                <a:lnTo>
                  <a:pt x="390296" y="866838"/>
                </a:lnTo>
                <a:lnTo>
                  <a:pt x="350456" y="841959"/>
                </a:lnTo>
                <a:lnTo>
                  <a:pt x="314401" y="812139"/>
                </a:lnTo>
                <a:lnTo>
                  <a:pt x="282613" y="777875"/>
                </a:lnTo>
                <a:lnTo>
                  <a:pt x="255536" y="739609"/>
                </a:lnTo>
                <a:lnTo>
                  <a:pt x="233667" y="697839"/>
                </a:lnTo>
                <a:lnTo>
                  <a:pt x="217462" y="653021"/>
                </a:lnTo>
                <a:lnTo>
                  <a:pt x="207391" y="605637"/>
                </a:lnTo>
                <a:lnTo>
                  <a:pt x="203923" y="556171"/>
                </a:lnTo>
                <a:lnTo>
                  <a:pt x="207149" y="508431"/>
                </a:lnTo>
                <a:lnTo>
                  <a:pt x="216522" y="462622"/>
                </a:lnTo>
                <a:lnTo>
                  <a:pt x="231648" y="419163"/>
                </a:lnTo>
                <a:lnTo>
                  <a:pt x="252069" y="378498"/>
                </a:lnTo>
                <a:lnTo>
                  <a:pt x="277393" y="341033"/>
                </a:lnTo>
                <a:lnTo>
                  <a:pt x="307187" y="307187"/>
                </a:lnTo>
                <a:lnTo>
                  <a:pt x="341033" y="277406"/>
                </a:lnTo>
                <a:lnTo>
                  <a:pt x="378498" y="252082"/>
                </a:lnTo>
                <a:lnTo>
                  <a:pt x="419163" y="231648"/>
                </a:lnTo>
                <a:lnTo>
                  <a:pt x="462610" y="216535"/>
                </a:lnTo>
                <a:lnTo>
                  <a:pt x="508419" y="207149"/>
                </a:lnTo>
                <a:lnTo>
                  <a:pt x="556171" y="203936"/>
                </a:lnTo>
                <a:lnTo>
                  <a:pt x="607250" y="207606"/>
                </a:lnTo>
                <a:lnTo>
                  <a:pt x="656069" y="218313"/>
                </a:lnTo>
                <a:lnTo>
                  <a:pt x="702094" y="235521"/>
                </a:lnTo>
                <a:lnTo>
                  <a:pt x="744816" y="258724"/>
                </a:lnTo>
                <a:lnTo>
                  <a:pt x="783717" y="287401"/>
                </a:lnTo>
                <a:lnTo>
                  <a:pt x="818273" y="321030"/>
                </a:lnTo>
                <a:lnTo>
                  <a:pt x="847979" y="359105"/>
                </a:lnTo>
                <a:lnTo>
                  <a:pt x="869111" y="347941"/>
                </a:lnTo>
                <a:lnTo>
                  <a:pt x="892441" y="340004"/>
                </a:lnTo>
                <a:lnTo>
                  <a:pt x="917968" y="335280"/>
                </a:lnTo>
                <a:lnTo>
                  <a:pt x="945680" y="333705"/>
                </a:lnTo>
                <a:lnTo>
                  <a:pt x="964742" y="334378"/>
                </a:lnTo>
                <a:lnTo>
                  <a:pt x="984796" y="336296"/>
                </a:lnTo>
                <a:lnTo>
                  <a:pt x="977557" y="322389"/>
                </a:lnTo>
                <a:lnTo>
                  <a:pt x="970140" y="309600"/>
                </a:lnTo>
                <a:lnTo>
                  <a:pt x="969772" y="302552"/>
                </a:lnTo>
                <a:lnTo>
                  <a:pt x="992022" y="261404"/>
                </a:lnTo>
                <a:lnTo>
                  <a:pt x="997889" y="244449"/>
                </a:lnTo>
                <a:lnTo>
                  <a:pt x="998118" y="226987"/>
                </a:lnTo>
                <a:close/>
              </a:path>
              <a:path extrusionOk="0" h="1113154" w="1112519">
                <a:moveTo>
                  <a:pt x="1112342" y="834440"/>
                </a:moveTo>
                <a:lnTo>
                  <a:pt x="1108417" y="787908"/>
                </a:lnTo>
                <a:lnTo>
                  <a:pt x="1096975" y="743369"/>
                </a:lnTo>
                <a:lnTo>
                  <a:pt x="1078763" y="702246"/>
                </a:lnTo>
                <a:lnTo>
                  <a:pt x="1054379" y="664921"/>
                </a:lnTo>
                <a:lnTo>
                  <a:pt x="1039609" y="648677"/>
                </a:lnTo>
                <a:lnTo>
                  <a:pt x="1024509" y="632066"/>
                </a:lnTo>
                <a:lnTo>
                  <a:pt x="989787" y="604316"/>
                </a:lnTo>
                <a:lnTo>
                  <a:pt x="950861" y="582320"/>
                </a:lnTo>
                <a:lnTo>
                  <a:pt x="945489" y="580351"/>
                </a:lnTo>
                <a:lnTo>
                  <a:pt x="945489" y="769366"/>
                </a:lnTo>
                <a:lnTo>
                  <a:pt x="944029" y="776566"/>
                </a:lnTo>
                <a:lnTo>
                  <a:pt x="940041" y="782459"/>
                </a:lnTo>
                <a:lnTo>
                  <a:pt x="934148" y="786447"/>
                </a:lnTo>
                <a:lnTo>
                  <a:pt x="926947" y="787908"/>
                </a:lnTo>
                <a:lnTo>
                  <a:pt x="919746" y="786447"/>
                </a:lnTo>
                <a:lnTo>
                  <a:pt x="913853" y="782459"/>
                </a:lnTo>
                <a:lnTo>
                  <a:pt x="909878" y="776566"/>
                </a:lnTo>
                <a:lnTo>
                  <a:pt x="908405" y="769366"/>
                </a:lnTo>
                <a:lnTo>
                  <a:pt x="904151" y="754227"/>
                </a:lnTo>
                <a:lnTo>
                  <a:pt x="892416" y="741121"/>
                </a:lnTo>
                <a:lnTo>
                  <a:pt x="874776" y="730973"/>
                </a:lnTo>
                <a:lnTo>
                  <a:pt x="852792" y="724687"/>
                </a:lnTo>
                <a:lnTo>
                  <a:pt x="852792" y="816825"/>
                </a:lnTo>
                <a:lnTo>
                  <a:pt x="889723" y="826516"/>
                </a:lnTo>
                <a:lnTo>
                  <a:pt x="919099" y="844638"/>
                </a:lnTo>
                <a:lnTo>
                  <a:pt x="938491" y="869442"/>
                </a:lnTo>
                <a:lnTo>
                  <a:pt x="945489" y="899147"/>
                </a:lnTo>
                <a:lnTo>
                  <a:pt x="938491" y="928852"/>
                </a:lnTo>
                <a:lnTo>
                  <a:pt x="919099" y="953643"/>
                </a:lnTo>
                <a:lnTo>
                  <a:pt x="889723" y="971778"/>
                </a:lnTo>
                <a:lnTo>
                  <a:pt x="852792" y="981456"/>
                </a:lnTo>
                <a:lnTo>
                  <a:pt x="852792" y="1001102"/>
                </a:lnTo>
                <a:lnTo>
                  <a:pt x="851331" y="1008303"/>
                </a:lnTo>
                <a:lnTo>
                  <a:pt x="847344" y="1014196"/>
                </a:lnTo>
                <a:lnTo>
                  <a:pt x="841451" y="1018184"/>
                </a:lnTo>
                <a:lnTo>
                  <a:pt x="834250" y="1019644"/>
                </a:lnTo>
                <a:lnTo>
                  <a:pt x="827062" y="1018184"/>
                </a:lnTo>
                <a:lnTo>
                  <a:pt x="821156" y="1014196"/>
                </a:lnTo>
                <a:lnTo>
                  <a:pt x="817181" y="1008303"/>
                </a:lnTo>
                <a:lnTo>
                  <a:pt x="815721" y="1001102"/>
                </a:lnTo>
                <a:lnTo>
                  <a:pt x="815721" y="981456"/>
                </a:lnTo>
                <a:lnTo>
                  <a:pt x="778789" y="971778"/>
                </a:lnTo>
                <a:lnTo>
                  <a:pt x="749414" y="953643"/>
                </a:lnTo>
                <a:lnTo>
                  <a:pt x="730021" y="928852"/>
                </a:lnTo>
                <a:lnTo>
                  <a:pt x="723023" y="899147"/>
                </a:lnTo>
                <a:lnTo>
                  <a:pt x="724484" y="891946"/>
                </a:lnTo>
                <a:lnTo>
                  <a:pt x="728472" y="886053"/>
                </a:lnTo>
                <a:lnTo>
                  <a:pt x="734364" y="882065"/>
                </a:lnTo>
                <a:lnTo>
                  <a:pt x="741565" y="880605"/>
                </a:lnTo>
                <a:lnTo>
                  <a:pt x="748753" y="882065"/>
                </a:lnTo>
                <a:lnTo>
                  <a:pt x="754659" y="886053"/>
                </a:lnTo>
                <a:lnTo>
                  <a:pt x="758634" y="891946"/>
                </a:lnTo>
                <a:lnTo>
                  <a:pt x="760095" y="899147"/>
                </a:lnTo>
                <a:lnTo>
                  <a:pt x="764362" y="914285"/>
                </a:lnTo>
                <a:lnTo>
                  <a:pt x="776084" y="927392"/>
                </a:lnTo>
                <a:lnTo>
                  <a:pt x="793724" y="937552"/>
                </a:lnTo>
                <a:lnTo>
                  <a:pt x="815721" y="943825"/>
                </a:lnTo>
                <a:lnTo>
                  <a:pt x="815721" y="880605"/>
                </a:lnTo>
                <a:lnTo>
                  <a:pt x="815721" y="851687"/>
                </a:lnTo>
                <a:lnTo>
                  <a:pt x="778789" y="841997"/>
                </a:lnTo>
                <a:lnTo>
                  <a:pt x="749414" y="823874"/>
                </a:lnTo>
                <a:lnTo>
                  <a:pt x="730021" y="799071"/>
                </a:lnTo>
                <a:lnTo>
                  <a:pt x="723023" y="769366"/>
                </a:lnTo>
                <a:lnTo>
                  <a:pt x="730021" y="739673"/>
                </a:lnTo>
                <a:lnTo>
                  <a:pt x="749414" y="714870"/>
                </a:lnTo>
                <a:lnTo>
                  <a:pt x="778789" y="696734"/>
                </a:lnTo>
                <a:lnTo>
                  <a:pt x="815721" y="687057"/>
                </a:lnTo>
                <a:lnTo>
                  <a:pt x="815721" y="667219"/>
                </a:lnTo>
                <a:lnTo>
                  <a:pt x="817181" y="660019"/>
                </a:lnTo>
                <a:lnTo>
                  <a:pt x="821156" y="654126"/>
                </a:lnTo>
                <a:lnTo>
                  <a:pt x="827062" y="650151"/>
                </a:lnTo>
                <a:lnTo>
                  <a:pt x="834250" y="648677"/>
                </a:lnTo>
                <a:lnTo>
                  <a:pt x="841451" y="650151"/>
                </a:lnTo>
                <a:lnTo>
                  <a:pt x="847344" y="654126"/>
                </a:lnTo>
                <a:lnTo>
                  <a:pt x="851331" y="660019"/>
                </a:lnTo>
                <a:lnTo>
                  <a:pt x="852792" y="667219"/>
                </a:lnTo>
                <a:lnTo>
                  <a:pt x="852792" y="687057"/>
                </a:lnTo>
                <a:lnTo>
                  <a:pt x="889723" y="696734"/>
                </a:lnTo>
                <a:lnTo>
                  <a:pt x="919099" y="714870"/>
                </a:lnTo>
                <a:lnTo>
                  <a:pt x="938491" y="739673"/>
                </a:lnTo>
                <a:lnTo>
                  <a:pt x="945489" y="769366"/>
                </a:lnTo>
                <a:lnTo>
                  <a:pt x="945489" y="580351"/>
                </a:lnTo>
                <a:lnTo>
                  <a:pt x="908405" y="566737"/>
                </a:lnTo>
                <a:lnTo>
                  <a:pt x="908405" y="558952"/>
                </a:lnTo>
                <a:lnTo>
                  <a:pt x="908405" y="519099"/>
                </a:lnTo>
                <a:lnTo>
                  <a:pt x="905484" y="504698"/>
                </a:lnTo>
                <a:lnTo>
                  <a:pt x="897521" y="492912"/>
                </a:lnTo>
                <a:lnTo>
                  <a:pt x="885736" y="484936"/>
                </a:lnTo>
                <a:lnTo>
                  <a:pt x="871334" y="482015"/>
                </a:lnTo>
                <a:lnTo>
                  <a:pt x="871334" y="519099"/>
                </a:lnTo>
                <a:lnTo>
                  <a:pt x="871334" y="558952"/>
                </a:lnTo>
                <a:lnTo>
                  <a:pt x="862152" y="557809"/>
                </a:lnTo>
                <a:lnTo>
                  <a:pt x="852932" y="556933"/>
                </a:lnTo>
                <a:lnTo>
                  <a:pt x="843648" y="556374"/>
                </a:lnTo>
                <a:lnTo>
                  <a:pt x="834250" y="556171"/>
                </a:lnTo>
                <a:lnTo>
                  <a:pt x="824865" y="556374"/>
                </a:lnTo>
                <a:lnTo>
                  <a:pt x="815581" y="556933"/>
                </a:lnTo>
                <a:lnTo>
                  <a:pt x="806361" y="557809"/>
                </a:lnTo>
                <a:lnTo>
                  <a:pt x="797179" y="558952"/>
                </a:lnTo>
                <a:lnTo>
                  <a:pt x="797179" y="519099"/>
                </a:lnTo>
                <a:lnTo>
                  <a:pt x="871334" y="519099"/>
                </a:lnTo>
                <a:lnTo>
                  <a:pt x="871334" y="482015"/>
                </a:lnTo>
                <a:lnTo>
                  <a:pt x="853351" y="482015"/>
                </a:lnTo>
                <a:lnTo>
                  <a:pt x="855332" y="469315"/>
                </a:lnTo>
                <a:lnTo>
                  <a:pt x="878560" y="428066"/>
                </a:lnTo>
                <a:lnTo>
                  <a:pt x="932980" y="408419"/>
                </a:lnTo>
                <a:lnTo>
                  <a:pt x="970851" y="409397"/>
                </a:lnTo>
                <a:lnTo>
                  <a:pt x="1015199" y="417690"/>
                </a:lnTo>
                <a:lnTo>
                  <a:pt x="1022502" y="417995"/>
                </a:lnTo>
                <a:lnTo>
                  <a:pt x="1029195" y="415582"/>
                </a:lnTo>
                <a:lnTo>
                  <a:pt x="1034491" y="410832"/>
                </a:lnTo>
                <a:lnTo>
                  <a:pt x="1035621" y="408419"/>
                </a:lnTo>
                <a:lnTo>
                  <a:pt x="1037628" y="404152"/>
                </a:lnTo>
                <a:lnTo>
                  <a:pt x="969708" y="371957"/>
                </a:lnTo>
                <a:lnTo>
                  <a:pt x="923772" y="371957"/>
                </a:lnTo>
                <a:lnTo>
                  <a:pt x="884961" y="381431"/>
                </a:lnTo>
                <a:lnTo>
                  <a:pt x="836002" y="420776"/>
                </a:lnTo>
                <a:lnTo>
                  <a:pt x="818553" y="463740"/>
                </a:lnTo>
                <a:lnTo>
                  <a:pt x="816089" y="482206"/>
                </a:lnTo>
                <a:lnTo>
                  <a:pt x="797179" y="482206"/>
                </a:lnTo>
                <a:lnTo>
                  <a:pt x="763028" y="504888"/>
                </a:lnTo>
                <a:lnTo>
                  <a:pt x="760095" y="566737"/>
                </a:lnTo>
                <a:lnTo>
                  <a:pt x="717791" y="582320"/>
                </a:lnTo>
                <a:lnTo>
                  <a:pt x="678865" y="604316"/>
                </a:lnTo>
                <a:lnTo>
                  <a:pt x="644105" y="632066"/>
                </a:lnTo>
                <a:lnTo>
                  <a:pt x="614184" y="664921"/>
                </a:lnTo>
                <a:lnTo>
                  <a:pt x="589788" y="702246"/>
                </a:lnTo>
                <a:lnTo>
                  <a:pt x="571538" y="743369"/>
                </a:lnTo>
                <a:lnTo>
                  <a:pt x="560120" y="787654"/>
                </a:lnTo>
                <a:lnTo>
                  <a:pt x="556171" y="834440"/>
                </a:lnTo>
                <a:lnTo>
                  <a:pt x="559816" y="879487"/>
                </a:lnTo>
                <a:lnTo>
                  <a:pt x="570369" y="922235"/>
                </a:lnTo>
                <a:lnTo>
                  <a:pt x="587260" y="962126"/>
                </a:lnTo>
                <a:lnTo>
                  <a:pt x="609904" y="998562"/>
                </a:lnTo>
                <a:lnTo>
                  <a:pt x="637717" y="1030986"/>
                </a:lnTo>
                <a:lnTo>
                  <a:pt x="670140" y="1058799"/>
                </a:lnTo>
                <a:lnTo>
                  <a:pt x="706577" y="1081443"/>
                </a:lnTo>
                <a:lnTo>
                  <a:pt x="746455" y="1098321"/>
                </a:lnTo>
                <a:lnTo>
                  <a:pt x="789216" y="1108887"/>
                </a:lnTo>
                <a:lnTo>
                  <a:pt x="834250" y="1112532"/>
                </a:lnTo>
                <a:lnTo>
                  <a:pt x="879297" y="1108887"/>
                </a:lnTo>
                <a:lnTo>
                  <a:pt x="922045" y="1098321"/>
                </a:lnTo>
                <a:lnTo>
                  <a:pt x="961936" y="1081443"/>
                </a:lnTo>
                <a:lnTo>
                  <a:pt x="998372" y="1058799"/>
                </a:lnTo>
                <a:lnTo>
                  <a:pt x="1030795" y="1030986"/>
                </a:lnTo>
                <a:lnTo>
                  <a:pt x="1040511" y="1019644"/>
                </a:lnTo>
                <a:lnTo>
                  <a:pt x="1058608" y="998562"/>
                </a:lnTo>
                <a:lnTo>
                  <a:pt x="1081252" y="962126"/>
                </a:lnTo>
                <a:lnTo>
                  <a:pt x="1098143" y="922235"/>
                </a:lnTo>
                <a:lnTo>
                  <a:pt x="1108697" y="879487"/>
                </a:lnTo>
                <a:lnTo>
                  <a:pt x="1112342" y="83444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35" name="Google Shape;1235;p63"/>
          <p:cNvGrpSpPr/>
          <p:nvPr/>
        </p:nvGrpSpPr>
        <p:grpSpPr>
          <a:xfrm>
            <a:off x="16022221" y="2168233"/>
            <a:ext cx="455294" cy="542599"/>
            <a:chOff x="15758846" y="7130308"/>
            <a:chExt cx="455294" cy="542599"/>
          </a:xfrm>
        </p:grpSpPr>
        <p:sp>
          <p:nvSpPr>
            <p:cNvPr id="1236" name="Google Shape;1236;p63"/>
            <p:cNvSpPr/>
            <p:nvPr/>
          </p:nvSpPr>
          <p:spPr>
            <a:xfrm>
              <a:off x="15845847" y="7130308"/>
              <a:ext cx="281305" cy="350520"/>
            </a:xfrm>
            <a:custGeom>
              <a:rect b="b" l="l" r="r" t="t"/>
              <a:pathLst>
                <a:path extrusionOk="0" h="350520" w="281305">
                  <a:moveTo>
                    <a:pt x="253267" y="157455"/>
                  </a:moveTo>
                  <a:lnTo>
                    <a:pt x="27609" y="157455"/>
                  </a:lnTo>
                  <a:lnTo>
                    <a:pt x="35468" y="149595"/>
                  </a:lnTo>
                  <a:lnTo>
                    <a:pt x="35468" y="104970"/>
                  </a:lnTo>
                  <a:lnTo>
                    <a:pt x="43993" y="63581"/>
                  </a:lnTo>
                  <a:lnTo>
                    <a:pt x="67314" y="29864"/>
                  </a:lnTo>
                  <a:lnTo>
                    <a:pt x="100314" y="8012"/>
                  </a:lnTo>
                  <a:lnTo>
                    <a:pt x="140438" y="0"/>
                  </a:lnTo>
                  <a:lnTo>
                    <a:pt x="161195" y="2071"/>
                  </a:lnTo>
                  <a:lnTo>
                    <a:pt x="198148" y="17413"/>
                  </a:lnTo>
                  <a:lnTo>
                    <a:pt x="226899" y="45568"/>
                  </a:lnTo>
                  <a:lnTo>
                    <a:pt x="243202" y="83529"/>
                  </a:lnTo>
                  <a:lnTo>
                    <a:pt x="245408" y="104970"/>
                  </a:lnTo>
                  <a:lnTo>
                    <a:pt x="245408" y="149595"/>
                  </a:lnTo>
                  <a:lnTo>
                    <a:pt x="253267" y="157455"/>
                  </a:lnTo>
                  <a:close/>
                </a:path>
                <a:path extrusionOk="0" h="350520" w="281305">
                  <a:moveTo>
                    <a:pt x="260443" y="227435"/>
                  </a:moveTo>
                  <a:lnTo>
                    <a:pt x="20433" y="227435"/>
                  </a:lnTo>
                  <a:lnTo>
                    <a:pt x="18110" y="226409"/>
                  </a:lnTo>
                  <a:lnTo>
                    <a:pt x="17631" y="225863"/>
                  </a:lnTo>
                  <a:lnTo>
                    <a:pt x="17153" y="225453"/>
                  </a:lnTo>
                  <a:lnTo>
                    <a:pt x="16674" y="223813"/>
                  </a:lnTo>
                  <a:lnTo>
                    <a:pt x="16743" y="221352"/>
                  </a:lnTo>
                  <a:lnTo>
                    <a:pt x="16354" y="213814"/>
                  </a:lnTo>
                  <a:lnTo>
                    <a:pt x="478" y="170097"/>
                  </a:lnTo>
                  <a:lnTo>
                    <a:pt x="0" y="164015"/>
                  </a:lnTo>
                  <a:lnTo>
                    <a:pt x="1366" y="161828"/>
                  </a:lnTo>
                  <a:lnTo>
                    <a:pt x="2665" y="159641"/>
                  </a:lnTo>
                  <a:lnTo>
                    <a:pt x="8337" y="157455"/>
                  </a:lnTo>
                  <a:lnTo>
                    <a:pt x="272539" y="157455"/>
                  </a:lnTo>
                  <a:lnTo>
                    <a:pt x="278211" y="159641"/>
                  </a:lnTo>
                  <a:lnTo>
                    <a:pt x="279578" y="161828"/>
                  </a:lnTo>
                  <a:lnTo>
                    <a:pt x="280876" y="164015"/>
                  </a:lnTo>
                  <a:lnTo>
                    <a:pt x="280466" y="170097"/>
                  </a:lnTo>
                  <a:lnTo>
                    <a:pt x="273837" y="183082"/>
                  </a:lnTo>
                  <a:lnTo>
                    <a:pt x="271924" y="187251"/>
                  </a:lnTo>
                  <a:lnTo>
                    <a:pt x="264150" y="221352"/>
                  </a:lnTo>
                  <a:lnTo>
                    <a:pt x="264201" y="223813"/>
                  </a:lnTo>
                  <a:lnTo>
                    <a:pt x="263723" y="225453"/>
                  </a:lnTo>
                  <a:lnTo>
                    <a:pt x="262766" y="226409"/>
                  </a:lnTo>
                  <a:lnTo>
                    <a:pt x="260443" y="227435"/>
                  </a:lnTo>
                  <a:close/>
                </a:path>
                <a:path extrusionOk="0" h="350520" w="281305">
                  <a:moveTo>
                    <a:pt x="140438" y="349900"/>
                  </a:moveTo>
                  <a:lnTo>
                    <a:pt x="104013" y="328714"/>
                  </a:lnTo>
                  <a:lnTo>
                    <a:pt x="101006" y="325161"/>
                  </a:lnTo>
                  <a:lnTo>
                    <a:pt x="97247" y="322017"/>
                  </a:lnTo>
                  <a:lnTo>
                    <a:pt x="92463" y="319283"/>
                  </a:lnTo>
                  <a:lnTo>
                    <a:pt x="90276" y="318122"/>
                  </a:lnTo>
                  <a:lnTo>
                    <a:pt x="87201" y="316413"/>
                  </a:lnTo>
                  <a:lnTo>
                    <a:pt x="53291" y="291136"/>
                  </a:lnTo>
                  <a:lnTo>
                    <a:pt x="43171" y="252859"/>
                  </a:lnTo>
                  <a:lnTo>
                    <a:pt x="42780" y="244930"/>
                  </a:lnTo>
                  <a:lnTo>
                    <a:pt x="42780" y="235294"/>
                  </a:lnTo>
                  <a:lnTo>
                    <a:pt x="34921" y="227435"/>
                  </a:lnTo>
                  <a:lnTo>
                    <a:pt x="245886" y="227435"/>
                  </a:lnTo>
                  <a:lnTo>
                    <a:pt x="238096" y="235294"/>
                  </a:lnTo>
                  <a:lnTo>
                    <a:pt x="238096" y="244930"/>
                  </a:lnTo>
                  <a:lnTo>
                    <a:pt x="229690" y="288052"/>
                  </a:lnTo>
                  <a:lnTo>
                    <a:pt x="197160" y="314431"/>
                  </a:lnTo>
                  <a:lnTo>
                    <a:pt x="188071" y="319488"/>
                  </a:lnTo>
                  <a:lnTo>
                    <a:pt x="183629" y="322017"/>
                  </a:lnTo>
                  <a:lnTo>
                    <a:pt x="179870" y="325161"/>
                  </a:lnTo>
                  <a:lnTo>
                    <a:pt x="176658" y="328988"/>
                  </a:lnTo>
                  <a:lnTo>
                    <a:pt x="172533" y="333610"/>
                  </a:lnTo>
                  <a:lnTo>
                    <a:pt x="164507" y="340716"/>
                  </a:lnTo>
                  <a:lnTo>
                    <a:pt x="153553" y="347118"/>
                  </a:lnTo>
                  <a:lnTo>
                    <a:pt x="140438" y="34990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7" name="Google Shape;1237;p63"/>
            <p:cNvPicPr preferRelativeResize="0"/>
            <p:nvPr/>
          </p:nvPicPr>
          <p:blipFill rotWithShape="1">
            <a:blip r:embed="rId11">
              <a:alphaModFix/>
            </a:blip>
            <a:srcRect b="0" l="0" r="0" t="0"/>
            <a:stretch/>
          </p:blipFill>
          <p:spPr>
            <a:xfrm>
              <a:off x="15919927" y="7487657"/>
              <a:ext cx="132716" cy="73397"/>
            </a:xfrm>
            <a:prstGeom prst="rect">
              <a:avLst/>
            </a:prstGeom>
            <a:noFill/>
            <a:ln>
              <a:noFill/>
            </a:ln>
          </p:spPr>
        </p:pic>
        <p:sp>
          <p:nvSpPr>
            <p:cNvPr id="1238" name="Google Shape;1238;p63"/>
            <p:cNvSpPr/>
            <p:nvPr/>
          </p:nvSpPr>
          <p:spPr>
            <a:xfrm>
              <a:off x="15758846" y="7168717"/>
              <a:ext cx="455294" cy="504190"/>
            </a:xfrm>
            <a:custGeom>
              <a:rect b="b" l="l" r="r" t="t"/>
              <a:pathLst>
                <a:path extrusionOk="0" h="504190" w="455294">
                  <a:moveTo>
                    <a:pt x="104355" y="0"/>
                  </a:moveTo>
                  <a:lnTo>
                    <a:pt x="90538" y="7607"/>
                  </a:lnTo>
                  <a:lnTo>
                    <a:pt x="79654" y="18846"/>
                  </a:lnTo>
                  <a:lnTo>
                    <a:pt x="72529" y="32931"/>
                  </a:lnTo>
                  <a:lnTo>
                    <a:pt x="69977" y="49072"/>
                  </a:lnTo>
                  <a:lnTo>
                    <a:pt x="69977" y="74841"/>
                  </a:lnTo>
                  <a:lnTo>
                    <a:pt x="72161" y="82689"/>
                  </a:lnTo>
                  <a:lnTo>
                    <a:pt x="75793" y="89941"/>
                  </a:lnTo>
                  <a:lnTo>
                    <a:pt x="79209" y="88303"/>
                  </a:lnTo>
                  <a:lnTo>
                    <a:pt x="82969" y="86868"/>
                  </a:lnTo>
                  <a:lnTo>
                    <a:pt x="87477" y="85839"/>
                  </a:lnTo>
                  <a:lnTo>
                    <a:pt x="87477" y="66560"/>
                  </a:lnTo>
                  <a:lnTo>
                    <a:pt x="88607" y="48806"/>
                  </a:lnTo>
                  <a:lnTo>
                    <a:pt x="91884" y="31699"/>
                  </a:lnTo>
                  <a:lnTo>
                    <a:pt x="97193" y="15379"/>
                  </a:lnTo>
                  <a:lnTo>
                    <a:pt x="104355" y="0"/>
                  </a:lnTo>
                  <a:close/>
                </a:path>
                <a:path extrusionOk="0" h="504190" w="455294">
                  <a:moveTo>
                    <a:pt x="384886" y="49072"/>
                  </a:moveTo>
                  <a:lnTo>
                    <a:pt x="382333" y="32931"/>
                  </a:lnTo>
                  <a:lnTo>
                    <a:pt x="375208" y="18846"/>
                  </a:lnTo>
                  <a:lnTo>
                    <a:pt x="364337" y="7607"/>
                  </a:lnTo>
                  <a:lnTo>
                    <a:pt x="350507" y="0"/>
                  </a:lnTo>
                  <a:lnTo>
                    <a:pt x="357708" y="15379"/>
                  </a:lnTo>
                  <a:lnTo>
                    <a:pt x="363004" y="31699"/>
                  </a:lnTo>
                  <a:lnTo>
                    <a:pt x="366268" y="48806"/>
                  </a:lnTo>
                  <a:lnTo>
                    <a:pt x="367398" y="66560"/>
                  </a:lnTo>
                  <a:lnTo>
                    <a:pt x="367398" y="85839"/>
                  </a:lnTo>
                  <a:lnTo>
                    <a:pt x="371906" y="86868"/>
                  </a:lnTo>
                  <a:lnTo>
                    <a:pt x="375666" y="88303"/>
                  </a:lnTo>
                  <a:lnTo>
                    <a:pt x="379082" y="89941"/>
                  </a:lnTo>
                  <a:lnTo>
                    <a:pt x="382765" y="82689"/>
                  </a:lnTo>
                  <a:lnTo>
                    <a:pt x="384886" y="74841"/>
                  </a:lnTo>
                  <a:lnTo>
                    <a:pt x="384886" y="49072"/>
                  </a:lnTo>
                  <a:close/>
                </a:path>
                <a:path extrusionOk="0" h="504190" w="455294">
                  <a:moveTo>
                    <a:pt x="454863" y="468947"/>
                  </a:moveTo>
                  <a:lnTo>
                    <a:pt x="449364" y="441731"/>
                  </a:lnTo>
                  <a:lnTo>
                    <a:pt x="434352" y="419481"/>
                  </a:lnTo>
                  <a:lnTo>
                    <a:pt x="412115" y="404482"/>
                  </a:lnTo>
                  <a:lnTo>
                    <a:pt x="384886" y="398970"/>
                  </a:lnTo>
                  <a:lnTo>
                    <a:pt x="374434" y="398970"/>
                  </a:lnTo>
                  <a:lnTo>
                    <a:pt x="316687" y="454126"/>
                  </a:lnTo>
                  <a:lnTo>
                    <a:pt x="308559" y="460578"/>
                  </a:lnTo>
                  <a:lnTo>
                    <a:pt x="299542" y="465188"/>
                  </a:lnTo>
                  <a:lnTo>
                    <a:pt x="289915" y="467956"/>
                  </a:lnTo>
                  <a:lnTo>
                    <a:pt x="279984" y="468884"/>
                  </a:lnTo>
                  <a:lnTo>
                    <a:pt x="269989" y="467956"/>
                  </a:lnTo>
                  <a:lnTo>
                    <a:pt x="260299" y="465175"/>
                  </a:lnTo>
                  <a:lnTo>
                    <a:pt x="251206" y="460527"/>
                  </a:lnTo>
                  <a:lnTo>
                    <a:pt x="243014" y="453986"/>
                  </a:lnTo>
                  <a:lnTo>
                    <a:pt x="227431" y="438886"/>
                  </a:lnTo>
                  <a:lnTo>
                    <a:pt x="211785" y="454050"/>
                  </a:lnTo>
                  <a:lnTo>
                    <a:pt x="203644" y="460552"/>
                  </a:lnTo>
                  <a:lnTo>
                    <a:pt x="194602" y="465188"/>
                  </a:lnTo>
                  <a:lnTo>
                    <a:pt x="184937" y="467956"/>
                  </a:lnTo>
                  <a:lnTo>
                    <a:pt x="174942" y="468884"/>
                  </a:lnTo>
                  <a:lnTo>
                    <a:pt x="164998" y="467956"/>
                  </a:lnTo>
                  <a:lnTo>
                    <a:pt x="155321" y="465175"/>
                  </a:lnTo>
                  <a:lnTo>
                    <a:pt x="146227" y="460527"/>
                  </a:lnTo>
                  <a:lnTo>
                    <a:pt x="138049" y="453986"/>
                  </a:lnTo>
                  <a:lnTo>
                    <a:pt x="80505" y="398970"/>
                  </a:lnTo>
                  <a:lnTo>
                    <a:pt x="69977" y="398970"/>
                  </a:lnTo>
                  <a:lnTo>
                    <a:pt x="42748" y="404482"/>
                  </a:lnTo>
                  <a:lnTo>
                    <a:pt x="20510" y="419481"/>
                  </a:lnTo>
                  <a:lnTo>
                    <a:pt x="5499" y="441731"/>
                  </a:lnTo>
                  <a:lnTo>
                    <a:pt x="0" y="468947"/>
                  </a:lnTo>
                  <a:lnTo>
                    <a:pt x="0" y="496087"/>
                  </a:lnTo>
                  <a:lnTo>
                    <a:pt x="7861" y="503936"/>
                  </a:lnTo>
                  <a:lnTo>
                    <a:pt x="17487" y="503936"/>
                  </a:lnTo>
                  <a:lnTo>
                    <a:pt x="447014" y="503936"/>
                  </a:lnTo>
                  <a:lnTo>
                    <a:pt x="454863" y="496087"/>
                  </a:lnTo>
                  <a:lnTo>
                    <a:pt x="454863" y="46894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39" name="Google Shape;1239;p63"/>
            <p:cNvPicPr preferRelativeResize="0"/>
            <p:nvPr/>
          </p:nvPicPr>
          <p:blipFill rotWithShape="1">
            <a:blip r:embed="rId12">
              <a:alphaModFix/>
            </a:blip>
            <a:srcRect b="0" l="0" r="0" t="0"/>
            <a:stretch/>
          </p:blipFill>
          <p:spPr>
            <a:xfrm>
              <a:off x="15874208" y="7536725"/>
              <a:ext cx="85424" cy="65939"/>
            </a:xfrm>
            <a:prstGeom prst="rect">
              <a:avLst/>
            </a:prstGeom>
            <a:noFill/>
            <a:ln>
              <a:noFill/>
            </a:ln>
          </p:spPr>
        </p:pic>
        <p:pic>
          <p:nvPicPr>
            <p:cNvPr id="1240" name="Google Shape;1240;p63"/>
            <p:cNvPicPr preferRelativeResize="0"/>
            <p:nvPr/>
          </p:nvPicPr>
          <p:blipFill rotWithShape="1">
            <a:blip r:embed="rId13">
              <a:alphaModFix/>
            </a:blip>
            <a:srcRect b="0" l="0" r="0" t="0"/>
            <a:stretch/>
          </p:blipFill>
          <p:spPr>
            <a:xfrm>
              <a:off x="16012938" y="7536725"/>
              <a:ext cx="85424" cy="65973"/>
            </a:xfrm>
            <a:prstGeom prst="rect">
              <a:avLst/>
            </a:prstGeom>
            <a:noFill/>
            <a:ln>
              <a:noFill/>
            </a:ln>
          </p:spPr>
        </p:pic>
      </p:grpSp>
      <p:sp>
        <p:nvSpPr>
          <p:cNvPr id="1241" name="Google Shape;1241;p63"/>
          <p:cNvSpPr/>
          <p:nvPr/>
        </p:nvSpPr>
        <p:spPr>
          <a:xfrm>
            <a:off x="16547074" y="2588125"/>
            <a:ext cx="455294" cy="560070"/>
          </a:xfrm>
          <a:custGeom>
            <a:rect b="b" l="l" r="r" t="t"/>
            <a:pathLst>
              <a:path extrusionOk="0" h="560070" w="455294">
                <a:moveTo>
                  <a:pt x="295770" y="417830"/>
                </a:moveTo>
                <a:lnTo>
                  <a:pt x="282371" y="377710"/>
                </a:lnTo>
                <a:lnTo>
                  <a:pt x="272707" y="386003"/>
                </a:lnTo>
                <a:lnTo>
                  <a:pt x="260159" y="393992"/>
                </a:lnTo>
                <a:lnTo>
                  <a:pt x="244983" y="399999"/>
                </a:lnTo>
                <a:lnTo>
                  <a:pt x="227431" y="402374"/>
                </a:lnTo>
                <a:lnTo>
                  <a:pt x="209931" y="400011"/>
                </a:lnTo>
                <a:lnTo>
                  <a:pt x="194779" y="394017"/>
                </a:lnTo>
                <a:lnTo>
                  <a:pt x="182219" y="386029"/>
                </a:lnTo>
                <a:lnTo>
                  <a:pt x="172491" y="377710"/>
                </a:lnTo>
                <a:lnTo>
                  <a:pt x="158953" y="418236"/>
                </a:lnTo>
                <a:lnTo>
                  <a:pt x="168287" y="425437"/>
                </a:lnTo>
                <a:lnTo>
                  <a:pt x="183159" y="431546"/>
                </a:lnTo>
                <a:lnTo>
                  <a:pt x="202831" y="435787"/>
                </a:lnTo>
                <a:lnTo>
                  <a:pt x="226542" y="437375"/>
                </a:lnTo>
                <a:lnTo>
                  <a:pt x="250520" y="435762"/>
                </a:lnTo>
                <a:lnTo>
                  <a:pt x="270586" y="431444"/>
                </a:lnTo>
                <a:lnTo>
                  <a:pt x="285927" y="425208"/>
                </a:lnTo>
                <a:lnTo>
                  <a:pt x="295770" y="417830"/>
                </a:lnTo>
                <a:close/>
              </a:path>
              <a:path extrusionOk="0" h="560070" w="455294">
                <a:moveTo>
                  <a:pt x="367207" y="110947"/>
                </a:moveTo>
                <a:lnTo>
                  <a:pt x="356882" y="62407"/>
                </a:lnTo>
                <a:lnTo>
                  <a:pt x="323748" y="23025"/>
                </a:lnTo>
                <a:lnTo>
                  <a:pt x="265531" y="2565"/>
                </a:lnTo>
                <a:lnTo>
                  <a:pt x="227431" y="0"/>
                </a:lnTo>
                <a:lnTo>
                  <a:pt x="189331" y="2565"/>
                </a:lnTo>
                <a:lnTo>
                  <a:pt x="131102" y="23025"/>
                </a:lnTo>
                <a:lnTo>
                  <a:pt x="97955" y="62458"/>
                </a:lnTo>
                <a:lnTo>
                  <a:pt x="87680" y="111099"/>
                </a:lnTo>
                <a:lnTo>
                  <a:pt x="88353" y="135585"/>
                </a:lnTo>
                <a:lnTo>
                  <a:pt x="91503" y="121437"/>
                </a:lnTo>
                <a:lnTo>
                  <a:pt x="94030" y="113296"/>
                </a:lnTo>
                <a:lnTo>
                  <a:pt x="111620" y="73291"/>
                </a:lnTo>
                <a:lnTo>
                  <a:pt x="144589" y="45135"/>
                </a:lnTo>
                <a:lnTo>
                  <a:pt x="154762" y="45123"/>
                </a:lnTo>
                <a:lnTo>
                  <a:pt x="164274" y="48844"/>
                </a:lnTo>
                <a:lnTo>
                  <a:pt x="175272" y="59309"/>
                </a:lnTo>
                <a:lnTo>
                  <a:pt x="184061" y="63957"/>
                </a:lnTo>
                <a:lnTo>
                  <a:pt x="200672" y="68148"/>
                </a:lnTo>
                <a:lnTo>
                  <a:pt x="227431" y="69977"/>
                </a:lnTo>
                <a:lnTo>
                  <a:pt x="254190" y="68148"/>
                </a:lnTo>
                <a:lnTo>
                  <a:pt x="270789" y="63982"/>
                </a:lnTo>
                <a:lnTo>
                  <a:pt x="279527" y="59359"/>
                </a:lnTo>
                <a:lnTo>
                  <a:pt x="290537" y="48895"/>
                </a:lnTo>
                <a:lnTo>
                  <a:pt x="300126" y="45135"/>
                </a:lnTo>
                <a:lnTo>
                  <a:pt x="338416" y="66281"/>
                </a:lnTo>
                <a:lnTo>
                  <a:pt x="360845" y="113144"/>
                </a:lnTo>
                <a:lnTo>
                  <a:pt x="366572" y="135369"/>
                </a:lnTo>
                <a:lnTo>
                  <a:pt x="367207" y="110947"/>
                </a:lnTo>
                <a:close/>
              </a:path>
              <a:path extrusionOk="0" h="560070" w="455294">
                <a:moveTo>
                  <a:pt x="368007" y="180340"/>
                </a:moveTo>
                <a:lnTo>
                  <a:pt x="367258" y="178765"/>
                </a:lnTo>
                <a:lnTo>
                  <a:pt x="367157" y="178562"/>
                </a:lnTo>
                <a:lnTo>
                  <a:pt x="366572" y="177330"/>
                </a:lnTo>
                <a:lnTo>
                  <a:pt x="365887" y="175768"/>
                </a:lnTo>
                <a:lnTo>
                  <a:pt x="364401" y="175425"/>
                </a:lnTo>
                <a:lnTo>
                  <a:pt x="363397" y="175425"/>
                </a:lnTo>
                <a:lnTo>
                  <a:pt x="361175" y="176034"/>
                </a:lnTo>
                <a:lnTo>
                  <a:pt x="360210" y="176453"/>
                </a:lnTo>
                <a:lnTo>
                  <a:pt x="359194" y="176784"/>
                </a:lnTo>
                <a:lnTo>
                  <a:pt x="353860" y="178765"/>
                </a:lnTo>
                <a:lnTo>
                  <a:pt x="352056" y="178562"/>
                </a:lnTo>
                <a:lnTo>
                  <a:pt x="347840" y="178092"/>
                </a:lnTo>
                <a:lnTo>
                  <a:pt x="338340" y="171526"/>
                </a:lnTo>
                <a:lnTo>
                  <a:pt x="335546" y="166128"/>
                </a:lnTo>
                <a:lnTo>
                  <a:pt x="335546" y="160388"/>
                </a:lnTo>
                <a:lnTo>
                  <a:pt x="332613" y="143192"/>
                </a:lnTo>
                <a:lnTo>
                  <a:pt x="326707" y="121208"/>
                </a:lnTo>
                <a:lnTo>
                  <a:pt x="320154" y="104965"/>
                </a:lnTo>
                <a:lnTo>
                  <a:pt x="317855" y="99314"/>
                </a:lnTo>
                <a:lnTo>
                  <a:pt x="306222" y="82550"/>
                </a:lnTo>
                <a:lnTo>
                  <a:pt x="293001" y="92303"/>
                </a:lnTo>
                <a:lnTo>
                  <a:pt x="275412" y="99314"/>
                </a:lnTo>
                <a:lnTo>
                  <a:pt x="253530" y="103543"/>
                </a:lnTo>
                <a:lnTo>
                  <a:pt x="227431" y="104965"/>
                </a:lnTo>
                <a:lnTo>
                  <a:pt x="201206" y="103543"/>
                </a:lnTo>
                <a:lnTo>
                  <a:pt x="201333" y="103543"/>
                </a:lnTo>
                <a:lnTo>
                  <a:pt x="179489" y="99314"/>
                </a:lnTo>
                <a:lnTo>
                  <a:pt x="161950" y="92303"/>
                </a:lnTo>
                <a:lnTo>
                  <a:pt x="148704" y="82550"/>
                </a:lnTo>
                <a:lnTo>
                  <a:pt x="142811" y="89611"/>
                </a:lnTo>
                <a:lnTo>
                  <a:pt x="123545" y="138112"/>
                </a:lnTo>
                <a:lnTo>
                  <a:pt x="118706" y="167360"/>
                </a:lnTo>
                <a:lnTo>
                  <a:pt x="115620" y="172212"/>
                </a:lnTo>
                <a:lnTo>
                  <a:pt x="106400" y="177952"/>
                </a:lnTo>
                <a:lnTo>
                  <a:pt x="100723" y="178562"/>
                </a:lnTo>
                <a:lnTo>
                  <a:pt x="95669" y="176580"/>
                </a:lnTo>
                <a:lnTo>
                  <a:pt x="94513" y="176174"/>
                </a:lnTo>
                <a:lnTo>
                  <a:pt x="93548" y="175768"/>
                </a:lnTo>
                <a:lnTo>
                  <a:pt x="91846" y="175425"/>
                </a:lnTo>
                <a:lnTo>
                  <a:pt x="90474" y="175425"/>
                </a:lnTo>
                <a:lnTo>
                  <a:pt x="89446" y="175768"/>
                </a:lnTo>
                <a:lnTo>
                  <a:pt x="88836" y="176174"/>
                </a:lnTo>
                <a:lnTo>
                  <a:pt x="86855" y="180340"/>
                </a:lnTo>
                <a:lnTo>
                  <a:pt x="86995" y="186829"/>
                </a:lnTo>
                <a:lnTo>
                  <a:pt x="91706" y="195999"/>
                </a:lnTo>
                <a:lnTo>
                  <a:pt x="94030" y="200571"/>
                </a:lnTo>
                <a:lnTo>
                  <a:pt x="95948" y="204736"/>
                </a:lnTo>
                <a:lnTo>
                  <a:pt x="97447" y="208356"/>
                </a:lnTo>
                <a:lnTo>
                  <a:pt x="100190" y="215887"/>
                </a:lnTo>
                <a:lnTo>
                  <a:pt x="100241" y="216090"/>
                </a:lnTo>
                <a:lnTo>
                  <a:pt x="102158" y="223494"/>
                </a:lnTo>
                <a:lnTo>
                  <a:pt x="102196" y="223735"/>
                </a:lnTo>
                <a:lnTo>
                  <a:pt x="103339" y="231152"/>
                </a:lnTo>
                <a:lnTo>
                  <a:pt x="103352" y="231343"/>
                </a:lnTo>
                <a:lnTo>
                  <a:pt x="103733" y="238836"/>
                </a:lnTo>
                <a:lnTo>
                  <a:pt x="103670" y="241300"/>
                </a:lnTo>
                <a:lnTo>
                  <a:pt x="104140" y="242938"/>
                </a:lnTo>
                <a:lnTo>
                  <a:pt x="105105" y="243903"/>
                </a:lnTo>
                <a:lnTo>
                  <a:pt x="107429" y="244919"/>
                </a:lnTo>
                <a:lnTo>
                  <a:pt x="121920" y="244919"/>
                </a:lnTo>
                <a:lnTo>
                  <a:pt x="129768" y="252780"/>
                </a:lnTo>
                <a:lnTo>
                  <a:pt x="129768" y="262420"/>
                </a:lnTo>
                <a:lnTo>
                  <a:pt x="130162" y="270357"/>
                </a:lnTo>
                <a:lnTo>
                  <a:pt x="140284" y="308622"/>
                </a:lnTo>
                <a:lnTo>
                  <a:pt x="170738" y="331914"/>
                </a:lnTo>
                <a:lnTo>
                  <a:pt x="179451" y="336778"/>
                </a:lnTo>
                <a:lnTo>
                  <a:pt x="184238" y="339509"/>
                </a:lnTo>
                <a:lnTo>
                  <a:pt x="187998" y="342646"/>
                </a:lnTo>
                <a:lnTo>
                  <a:pt x="191008" y="346202"/>
                </a:lnTo>
                <a:lnTo>
                  <a:pt x="195351" y="351104"/>
                </a:lnTo>
                <a:lnTo>
                  <a:pt x="203377" y="358203"/>
                </a:lnTo>
                <a:lnTo>
                  <a:pt x="214325" y="364604"/>
                </a:lnTo>
                <a:lnTo>
                  <a:pt x="227431" y="367385"/>
                </a:lnTo>
                <a:lnTo>
                  <a:pt x="240550" y="364604"/>
                </a:lnTo>
                <a:lnTo>
                  <a:pt x="251498" y="358203"/>
                </a:lnTo>
                <a:lnTo>
                  <a:pt x="259524" y="351104"/>
                </a:lnTo>
                <a:lnTo>
                  <a:pt x="263652" y="346481"/>
                </a:lnTo>
                <a:lnTo>
                  <a:pt x="266865" y="342646"/>
                </a:lnTo>
                <a:lnTo>
                  <a:pt x="270624" y="339509"/>
                </a:lnTo>
                <a:lnTo>
                  <a:pt x="275069" y="336981"/>
                </a:lnTo>
                <a:lnTo>
                  <a:pt x="277596" y="335610"/>
                </a:lnTo>
                <a:lnTo>
                  <a:pt x="280670" y="333908"/>
                </a:lnTo>
                <a:lnTo>
                  <a:pt x="314591" y="308622"/>
                </a:lnTo>
                <a:lnTo>
                  <a:pt x="324866" y="270357"/>
                </a:lnTo>
                <a:lnTo>
                  <a:pt x="325297" y="252780"/>
                </a:lnTo>
                <a:lnTo>
                  <a:pt x="333082" y="244919"/>
                </a:lnTo>
                <a:lnTo>
                  <a:pt x="351332" y="244919"/>
                </a:lnTo>
                <a:lnTo>
                  <a:pt x="351332" y="238836"/>
                </a:lnTo>
                <a:lnTo>
                  <a:pt x="351586" y="231343"/>
                </a:lnTo>
                <a:lnTo>
                  <a:pt x="351612" y="231152"/>
                </a:lnTo>
                <a:lnTo>
                  <a:pt x="352666" y="223735"/>
                </a:lnTo>
                <a:lnTo>
                  <a:pt x="352729" y="223494"/>
                </a:lnTo>
                <a:lnTo>
                  <a:pt x="354584" y="216090"/>
                </a:lnTo>
                <a:lnTo>
                  <a:pt x="354660" y="215887"/>
                </a:lnTo>
                <a:lnTo>
                  <a:pt x="357378" y="208356"/>
                </a:lnTo>
                <a:lnTo>
                  <a:pt x="358914" y="204736"/>
                </a:lnTo>
                <a:lnTo>
                  <a:pt x="360832" y="200571"/>
                </a:lnTo>
                <a:lnTo>
                  <a:pt x="363220" y="195859"/>
                </a:lnTo>
                <a:lnTo>
                  <a:pt x="367868" y="186829"/>
                </a:lnTo>
                <a:lnTo>
                  <a:pt x="368007" y="180340"/>
                </a:lnTo>
                <a:close/>
              </a:path>
              <a:path extrusionOk="0" h="560070" w="455294">
                <a:moveTo>
                  <a:pt x="454863" y="507352"/>
                </a:moveTo>
                <a:lnTo>
                  <a:pt x="449364" y="480123"/>
                </a:lnTo>
                <a:lnTo>
                  <a:pt x="434352" y="457885"/>
                </a:lnTo>
                <a:lnTo>
                  <a:pt x="412115" y="442874"/>
                </a:lnTo>
                <a:lnTo>
                  <a:pt x="384886" y="437375"/>
                </a:lnTo>
                <a:lnTo>
                  <a:pt x="324878" y="437375"/>
                </a:lnTo>
                <a:lnTo>
                  <a:pt x="306743" y="453593"/>
                </a:lnTo>
                <a:lnTo>
                  <a:pt x="282448" y="464426"/>
                </a:lnTo>
                <a:lnTo>
                  <a:pt x="254800" y="470471"/>
                </a:lnTo>
                <a:lnTo>
                  <a:pt x="226542" y="472363"/>
                </a:lnTo>
                <a:lnTo>
                  <a:pt x="198437" y="470484"/>
                </a:lnTo>
                <a:lnTo>
                  <a:pt x="171030" y="464451"/>
                </a:lnTo>
                <a:lnTo>
                  <a:pt x="147142" y="453618"/>
                </a:lnTo>
                <a:lnTo>
                  <a:pt x="129565" y="437375"/>
                </a:lnTo>
                <a:lnTo>
                  <a:pt x="69977" y="437375"/>
                </a:lnTo>
                <a:lnTo>
                  <a:pt x="42748" y="442874"/>
                </a:lnTo>
                <a:lnTo>
                  <a:pt x="20510" y="457885"/>
                </a:lnTo>
                <a:lnTo>
                  <a:pt x="5499" y="480123"/>
                </a:lnTo>
                <a:lnTo>
                  <a:pt x="0" y="507352"/>
                </a:lnTo>
                <a:lnTo>
                  <a:pt x="0" y="551980"/>
                </a:lnTo>
                <a:lnTo>
                  <a:pt x="7848" y="559828"/>
                </a:lnTo>
                <a:lnTo>
                  <a:pt x="447001" y="559828"/>
                </a:lnTo>
                <a:lnTo>
                  <a:pt x="454863" y="551980"/>
                </a:lnTo>
                <a:lnTo>
                  <a:pt x="454863" y="507352"/>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2" name="Google Shape;1242;p63"/>
          <p:cNvSpPr/>
          <p:nvPr/>
        </p:nvSpPr>
        <p:spPr>
          <a:xfrm>
            <a:off x="16459600" y="2308193"/>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43" name="Google Shape;1243;p63"/>
          <p:cNvGrpSpPr/>
          <p:nvPr/>
        </p:nvGrpSpPr>
        <p:grpSpPr>
          <a:xfrm>
            <a:off x="16547075" y="2133243"/>
            <a:ext cx="297415" cy="384890"/>
            <a:chOff x="16283700" y="7095318"/>
            <a:chExt cx="297415" cy="384890"/>
          </a:xfrm>
        </p:grpSpPr>
        <p:pic>
          <p:nvPicPr>
            <p:cNvPr id="1244" name="Google Shape;1244;p63"/>
            <p:cNvPicPr preferRelativeResize="0"/>
            <p:nvPr/>
          </p:nvPicPr>
          <p:blipFill rotWithShape="1">
            <a:blip r:embed="rId14">
              <a:alphaModFix/>
            </a:blip>
            <a:srcRect b="0" l="0" r="0" t="0"/>
            <a:stretch/>
          </p:blipFill>
          <p:spPr>
            <a:xfrm>
              <a:off x="16476145" y="7270268"/>
              <a:ext cx="104970" cy="209940"/>
            </a:xfrm>
            <a:prstGeom prst="rect">
              <a:avLst/>
            </a:prstGeom>
            <a:noFill/>
            <a:ln>
              <a:noFill/>
            </a:ln>
          </p:spPr>
        </p:pic>
        <p:sp>
          <p:nvSpPr>
            <p:cNvPr id="1245" name="Google Shape;1245;p63"/>
            <p:cNvSpPr/>
            <p:nvPr/>
          </p:nvSpPr>
          <p:spPr>
            <a:xfrm>
              <a:off x="16283700" y="7095318"/>
              <a:ext cx="175259" cy="350520"/>
            </a:xfrm>
            <a:custGeom>
              <a:rect b="b" l="l" r="r" t="t"/>
              <a:pathLst>
                <a:path extrusionOk="0" h="350520" w="175259">
                  <a:moveTo>
                    <a:pt x="104970" y="294203"/>
                  </a:moveTo>
                  <a:lnTo>
                    <a:pt x="69980" y="294203"/>
                  </a:lnTo>
                  <a:lnTo>
                    <a:pt x="69980" y="190668"/>
                  </a:lnTo>
                  <a:lnTo>
                    <a:pt x="42208" y="179786"/>
                  </a:lnTo>
                  <a:lnTo>
                    <a:pt x="20023" y="160607"/>
                  </a:lnTo>
                  <a:lnTo>
                    <a:pt x="5321" y="135034"/>
                  </a:lnTo>
                  <a:lnTo>
                    <a:pt x="0" y="104970"/>
                  </a:lnTo>
                  <a:lnTo>
                    <a:pt x="5321" y="74905"/>
                  </a:lnTo>
                  <a:lnTo>
                    <a:pt x="20023" y="49332"/>
                  </a:lnTo>
                  <a:lnTo>
                    <a:pt x="42208" y="30153"/>
                  </a:lnTo>
                  <a:lnTo>
                    <a:pt x="69980" y="19271"/>
                  </a:lnTo>
                  <a:lnTo>
                    <a:pt x="69980" y="7859"/>
                  </a:lnTo>
                  <a:lnTo>
                    <a:pt x="77839" y="0"/>
                  </a:lnTo>
                  <a:lnTo>
                    <a:pt x="97110" y="0"/>
                  </a:lnTo>
                  <a:lnTo>
                    <a:pt x="104970" y="7859"/>
                  </a:lnTo>
                  <a:lnTo>
                    <a:pt x="104970" y="19271"/>
                  </a:lnTo>
                  <a:lnTo>
                    <a:pt x="132741" y="30153"/>
                  </a:lnTo>
                  <a:lnTo>
                    <a:pt x="154926" y="49332"/>
                  </a:lnTo>
                  <a:lnTo>
                    <a:pt x="158585" y="55696"/>
                  </a:lnTo>
                  <a:lnTo>
                    <a:pt x="69980" y="55696"/>
                  </a:lnTo>
                  <a:lnTo>
                    <a:pt x="55950" y="63251"/>
                  </a:lnTo>
                  <a:lnTo>
                    <a:pt x="44873" y="74516"/>
                  </a:lnTo>
                  <a:lnTo>
                    <a:pt x="37602" y="88689"/>
                  </a:lnTo>
                  <a:lnTo>
                    <a:pt x="34990" y="104970"/>
                  </a:lnTo>
                  <a:lnTo>
                    <a:pt x="37602" y="121250"/>
                  </a:lnTo>
                  <a:lnTo>
                    <a:pt x="44873" y="135423"/>
                  </a:lnTo>
                  <a:lnTo>
                    <a:pt x="55950" y="146688"/>
                  </a:lnTo>
                  <a:lnTo>
                    <a:pt x="69980" y="154243"/>
                  </a:lnTo>
                  <a:lnTo>
                    <a:pt x="104970" y="154243"/>
                  </a:lnTo>
                  <a:lnTo>
                    <a:pt x="104970" y="159231"/>
                  </a:lnTo>
                  <a:lnTo>
                    <a:pt x="132741" y="170113"/>
                  </a:lnTo>
                  <a:lnTo>
                    <a:pt x="154926" y="189292"/>
                  </a:lnTo>
                  <a:lnTo>
                    <a:pt x="158585" y="195657"/>
                  </a:lnTo>
                  <a:lnTo>
                    <a:pt x="104970" y="195657"/>
                  </a:lnTo>
                  <a:lnTo>
                    <a:pt x="104970" y="294203"/>
                  </a:lnTo>
                  <a:close/>
                </a:path>
                <a:path extrusionOk="0" h="350520" w="175259">
                  <a:moveTo>
                    <a:pt x="104970" y="154243"/>
                  </a:moveTo>
                  <a:lnTo>
                    <a:pt x="69980" y="154243"/>
                  </a:lnTo>
                  <a:lnTo>
                    <a:pt x="69980" y="55696"/>
                  </a:lnTo>
                  <a:lnTo>
                    <a:pt x="104970" y="55696"/>
                  </a:lnTo>
                  <a:lnTo>
                    <a:pt x="104970" y="154243"/>
                  </a:lnTo>
                  <a:close/>
                </a:path>
                <a:path extrusionOk="0" h="350520" w="175259">
                  <a:moveTo>
                    <a:pt x="167090" y="122465"/>
                  </a:moveTo>
                  <a:lnTo>
                    <a:pt x="147819" y="122465"/>
                  </a:lnTo>
                  <a:lnTo>
                    <a:pt x="139960" y="114605"/>
                  </a:lnTo>
                  <a:lnTo>
                    <a:pt x="139960" y="104970"/>
                  </a:lnTo>
                  <a:lnTo>
                    <a:pt x="137347" y="88689"/>
                  </a:lnTo>
                  <a:lnTo>
                    <a:pt x="130076" y="74516"/>
                  </a:lnTo>
                  <a:lnTo>
                    <a:pt x="118999" y="63251"/>
                  </a:lnTo>
                  <a:lnTo>
                    <a:pt x="104970" y="55696"/>
                  </a:lnTo>
                  <a:lnTo>
                    <a:pt x="158585" y="55696"/>
                  </a:lnTo>
                  <a:lnTo>
                    <a:pt x="169628" y="74905"/>
                  </a:lnTo>
                  <a:lnTo>
                    <a:pt x="174950" y="104970"/>
                  </a:lnTo>
                  <a:lnTo>
                    <a:pt x="174950" y="114605"/>
                  </a:lnTo>
                  <a:lnTo>
                    <a:pt x="167090" y="122465"/>
                  </a:lnTo>
                  <a:close/>
                </a:path>
                <a:path extrusionOk="0" h="350520" w="175259">
                  <a:moveTo>
                    <a:pt x="158585" y="294203"/>
                  </a:moveTo>
                  <a:lnTo>
                    <a:pt x="104970" y="294203"/>
                  </a:lnTo>
                  <a:lnTo>
                    <a:pt x="118999" y="286648"/>
                  </a:lnTo>
                  <a:lnTo>
                    <a:pt x="130076" y="275383"/>
                  </a:lnTo>
                  <a:lnTo>
                    <a:pt x="137347" y="261210"/>
                  </a:lnTo>
                  <a:lnTo>
                    <a:pt x="139960" y="244930"/>
                  </a:lnTo>
                  <a:lnTo>
                    <a:pt x="137347" y="228649"/>
                  </a:lnTo>
                  <a:lnTo>
                    <a:pt x="130076" y="214476"/>
                  </a:lnTo>
                  <a:lnTo>
                    <a:pt x="118999" y="203211"/>
                  </a:lnTo>
                  <a:lnTo>
                    <a:pt x="104970" y="195657"/>
                  </a:lnTo>
                  <a:lnTo>
                    <a:pt x="158585" y="195657"/>
                  </a:lnTo>
                  <a:lnTo>
                    <a:pt x="169628" y="214865"/>
                  </a:lnTo>
                  <a:lnTo>
                    <a:pt x="174950" y="244930"/>
                  </a:lnTo>
                  <a:lnTo>
                    <a:pt x="169628" y="274994"/>
                  </a:lnTo>
                  <a:lnTo>
                    <a:pt x="158585" y="294203"/>
                  </a:lnTo>
                  <a:close/>
                </a:path>
                <a:path extrusionOk="0" h="350520" w="175259">
                  <a:moveTo>
                    <a:pt x="97110" y="349900"/>
                  </a:moveTo>
                  <a:lnTo>
                    <a:pt x="77839" y="349900"/>
                  </a:lnTo>
                  <a:lnTo>
                    <a:pt x="69980" y="342040"/>
                  </a:lnTo>
                  <a:lnTo>
                    <a:pt x="69980" y="330628"/>
                  </a:lnTo>
                  <a:lnTo>
                    <a:pt x="42208" y="319746"/>
                  </a:lnTo>
                  <a:lnTo>
                    <a:pt x="20023" y="300567"/>
                  </a:lnTo>
                  <a:lnTo>
                    <a:pt x="5321" y="274994"/>
                  </a:lnTo>
                  <a:lnTo>
                    <a:pt x="0" y="244930"/>
                  </a:lnTo>
                  <a:lnTo>
                    <a:pt x="0" y="235294"/>
                  </a:lnTo>
                  <a:lnTo>
                    <a:pt x="7859" y="227435"/>
                  </a:lnTo>
                  <a:lnTo>
                    <a:pt x="27130" y="227435"/>
                  </a:lnTo>
                  <a:lnTo>
                    <a:pt x="34990" y="235294"/>
                  </a:lnTo>
                  <a:lnTo>
                    <a:pt x="34990" y="244930"/>
                  </a:lnTo>
                  <a:lnTo>
                    <a:pt x="37602" y="261210"/>
                  </a:lnTo>
                  <a:lnTo>
                    <a:pt x="44873" y="275383"/>
                  </a:lnTo>
                  <a:lnTo>
                    <a:pt x="55950" y="286648"/>
                  </a:lnTo>
                  <a:lnTo>
                    <a:pt x="69980" y="294203"/>
                  </a:lnTo>
                  <a:lnTo>
                    <a:pt x="158585" y="294203"/>
                  </a:lnTo>
                  <a:lnTo>
                    <a:pt x="154926" y="300567"/>
                  </a:lnTo>
                  <a:lnTo>
                    <a:pt x="132741" y="319746"/>
                  </a:lnTo>
                  <a:lnTo>
                    <a:pt x="104970" y="330628"/>
                  </a:lnTo>
                  <a:lnTo>
                    <a:pt x="104970" y="342040"/>
                  </a:lnTo>
                  <a:lnTo>
                    <a:pt x="97110" y="34990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246" name="Google Shape;1246;p63"/>
          <p:cNvSpPr txBox="1"/>
          <p:nvPr/>
        </p:nvSpPr>
        <p:spPr>
          <a:xfrm>
            <a:off x="10927567" y="6695877"/>
            <a:ext cx="4473000" cy="552300"/>
          </a:xfrm>
          <a:prstGeom prst="rect">
            <a:avLst/>
          </a:prstGeom>
          <a:noFill/>
          <a:ln>
            <a:noFill/>
          </a:ln>
        </p:spPr>
        <p:txBody>
          <a:bodyPr anchorCtr="0" anchor="t" bIns="0" lIns="0" spcFirstLastPara="1" rIns="0" wrap="square" tIns="318125">
            <a:spAutoFit/>
          </a:bodyPr>
          <a:lstStyle/>
          <a:p>
            <a:pPr indent="-111125" lvl="0" marL="123188" marR="5080" rtl="0" algn="r">
              <a:lnSpc>
                <a:spcPct val="118100"/>
              </a:lnSpc>
              <a:spcBef>
                <a:spcPts val="645"/>
              </a:spcBef>
              <a:spcAft>
                <a:spcPts val="0"/>
              </a:spcAft>
              <a:buNone/>
            </a:pPr>
            <a:r>
              <a:t/>
            </a:r>
            <a:endParaRPr sz="1500">
              <a:latin typeface="Roboto"/>
              <a:ea typeface="Roboto"/>
              <a:cs typeface="Roboto"/>
              <a:sym typeface="Roboto"/>
            </a:endParaRPr>
          </a:p>
        </p:txBody>
      </p:sp>
      <p:sp>
        <p:nvSpPr>
          <p:cNvPr id="1247" name="Google Shape;1247;p63"/>
          <p:cNvSpPr txBox="1"/>
          <p:nvPr/>
        </p:nvSpPr>
        <p:spPr>
          <a:xfrm>
            <a:off x="10875169" y="2077030"/>
            <a:ext cx="4492500" cy="1127700"/>
          </a:xfrm>
          <a:prstGeom prst="rect">
            <a:avLst/>
          </a:prstGeom>
          <a:noFill/>
          <a:ln>
            <a:noFill/>
          </a:ln>
        </p:spPr>
        <p:txBody>
          <a:bodyPr anchorCtr="0" anchor="t" bIns="0" lIns="0" spcFirstLastPara="1" rIns="0" wrap="square" tIns="202550">
            <a:spAutoFit/>
          </a:bodyPr>
          <a:lstStyle/>
          <a:p>
            <a:pPr indent="-111125" lvl="0" marL="143510" marR="5080" rtl="0" algn="r">
              <a:lnSpc>
                <a:spcPct val="118100"/>
              </a:lnSpc>
              <a:spcBef>
                <a:spcPts val="545"/>
              </a:spcBef>
              <a:spcAft>
                <a:spcPts val="0"/>
              </a:spcAft>
              <a:buNone/>
            </a:pPr>
            <a:r>
              <a:rPr b="1" lang="en-US" sz="2750">
                <a:solidFill>
                  <a:srgbClr val="FFC700"/>
                </a:solidFill>
                <a:latin typeface="Tahoma"/>
                <a:ea typeface="Tahoma"/>
                <a:cs typeface="Tahoma"/>
                <a:sym typeface="Tahoma"/>
              </a:rPr>
              <a:t>Personalisasi Produk Keuangan</a:t>
            </a:r>
            <a:endParaRPr sz="1500">
              <a:latin typeface="Roboto"/>
              <a:ea typeface="Roboto"/>
              <a:cs typeface="Roboto"/>
              <a:sym typeface="Roboto"/>
            </a:endParaRPr>
          </a:p>
        </p:txBody>
      </p:sp>
      <p:sp>
        <p:nvSpPr>
          <p:cNvPr id="1248" name="Google Shape;1248;p63"/>
          <p:cNvSpPr txBox="1"/>
          <p:nvPr>
            <p:ph type="title"/>
          </p:nvPr>
        </p:nvSpPr>
        <p:spPr>
          <a:xfrm>
            <a:off x="1086850" y="1658238"/>
            <a:ext cx="8664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Business Impact</a:t>
            </a:r>
            <a:endParaRPr sz="7200"/>
          </a:p>
        </p:txBody>
      </p:sp>
      <p:sp>
        <p:nvSpPr>
          <p:cNvPr id="1249" name="Google Shape;1249;p63"/>
          <p:cNvSpPr txBox="1"/>
          <p:nvPr/>
        </p:nvSpPr>
        <p:spPr>
          <a:xfrm>
            <a:off x="10978279" y="6982377"/>
            <a:ext cx="4473000" cy="1823400"/>
          </a:xfrm>
          <a:prstGeom prst="rect">
            <a:avLst/>
          </a:prstGeom>
          <a:noFill/>
          <a:ln>
            <a:noFill/>
          </a:ln>
        </p:spPr>
        <p:txBody>
          <a:bodyPr anchorCtr="0" anchor="t" bIns="0" lIns="0" spcFirstLastPara="1" rIns="0" wrap="square" tIns="12050">
            <a:spAutoFit/>
          </a:bodyPr>
          <a:lstStyle/>
          <a:p>
            <a:pPr indent="0" lvl="0" marL="123190" marR="5080" rtl="0" algn="l">
              <a:lnSpc>
                <a:spcPct val="118100"/>
              </a:lnSpc>
              <a:spcBef>
                <a:spcPts val="0"/>
              </a:spcBef>
              <a:spcAft>
                <a:spcPts val="0"/>
              </a:spcAft>
              <a:buNone/>
            </a:pPr>
            <a:r>
              <a:rPr b="1" lang="en-US" sz="3500">
                <a:solidFill>
                  <a:srgbClr val="FFC700"/>
                </a:solidFill>
                <a:latin typeface="Tahoma"/>
                <a:ea typeface="Tahoma"/>
                <a:cs typeface="Tahoma"/>
                <a:sym typeface="Tahoma"/>
              </a:rPr>
              <a:t>Meningkatkan efisiensi proses kredit</a:t>
            </a:r>
            <a:endParaRPr sz="3500">
              <a:latin typeface="Roboto"/>
              <a:ea typeface="Roboto"/>
              <a:cs typeface="Roboto"/>
              <a:sym typeface="Roboto"/>
            </a:endParaRPr>
          </a:p>
        </p:txBody>
      </p:sp>
      <p:sp>
        <p:nvSpPr>
          <p:cNvPr id="1250" name="Google Shape;1250;p63"/>
          <p:cNvSpPr txBox="1"/>
          <p:nvPr/>
        </p:nvSpPr>
        <p:spPr>
          <a:xfrm>
            <a:off x="583350" y="3204713"/>
            <a:ext cx="9822000" cy="4109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lt1"/>
              </a:buClr>
              <a:buSzPts val="2500"/>
              <a:buChar char="●"/>
            </a:pPr>
            <a:r>
              <a:rPr b="1" lang="en-US" sz="2500">
                <a:solidFill>
                  <a:schemeClr val="lt1"/>
                </a:solidFill>
                <a:latin typeface="Roboto"/>
                <a:ea typeface="Roboto"/>
                <a:cs typeface="Roboto"/>
                <a:sym typeface="Roboto"/>
              </a:rPr>
              <a:t>Menurunkan Risiko Kredit Macet (NPL):</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 Dengan memahami pola risiko berdasarkan fitur pelanggan, perusahaan dapat meminimalkan potensi gagal bayar.</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latin typeface="Roboto"/>
                <a:ea typeface="Roboto"/>
                <a:cs typeface="Roboto"/>
                <a:sym typeface="Roboto"/>
              </a:rPr>
              <a:t>Meningkatkan Efisiensi Proses Kredit:</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 Pengambilan keputusan kredit menjadi lebih cepat dan akurat melalui analisis data historis dan segmentasi risiko.</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latin typeface="Roboto"/>
                <a:ea typeface="Roboto"/>
                <a:cs typeface="Roboto"/>
                <a:sym typeface="Roboto"/>
              </a:rPr>
              <a:t>Personalisasi Penawaran Produk Keuangan:</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 Pemanfaatan generative AI memungkinkan pembuatan produk yang lebih relevan berdasarkan karakteristik nasabah.</a:t>
            </a:r>
            <a:endParaRPr sz="2500">
              <a:solidFill>
                <a:schemeClr val="lt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64"/>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6" name="Google Shape;1256;p64"/>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7" name="Google Shape;1257;p64"/>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58" name="Google Shape;1258;p64"/>
          <p:cNvGrpSpPr/>
          <p:nvPr/>
        </p:nvGrpSpPr>
        <p:grpSpPr>
          <a:xfrm>
            <a:off x="0" y="9409229"/>
            <a:ext cx="18288197" cy="878204"/>
            <a:chOff x="0" y="9409229"/>
            <a:chExt cx="18288197" cy="878204"/>
          </a:xfrm>
        </p:grpSpPr>
        <p:sp>
          <p:nvSpPr>
            <p:cNvPr id="1259" name="Google Shape;1259;p64"/>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0" name="Google Shape;1260;p64"/>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1" name="Google Shape;1261;p64"/>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2" name="Google Shape;1262;p64"/>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263" name="Google Shape;1263;p64"/>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264" name="Google Shape;1264;p64"/>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5" name="Google Shape;1265;p64"/>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266" name="Google Shape;1266;p64"/>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267" name="Google Shape;1267;p64"/>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8" name="Google Shape;1268;p64"/>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9" name="Google Shape;1269;p64"/>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70" name="Google Shape;1270;p64"/>
          <p:cNvGrpSpPr/>
          <p:nvPr/>
        </p:nvGrpSpPr>
        <p:grpSpPr>
          <a:xfrm>
            <a:off x="0" y="0"/>
            <a:ext cx="18288204" cy="1219200"/>
            <a:chOff x="0" y="0"/>
            <a:chExt cx="18288204" cy="1219200"/>
          </a:xfrm>
        </p:grpSpPr>
        <p:sp>
          <p:nvSpPr>
            <p:cNvPr id="1271" name="Google Shape;1271;p64"/>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2" name="Google Shape;1272;p64"/>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3" name="Google Shape;1273;p64"/>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4" name="Google Shape;1274;p64"/>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275" name="Google Shape;1275;p64"/>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276" name="Google Shape;1276;p64"/>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77" name="Google Shape;1277;p64"/>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278" name="Google Shape;1278;p64"/>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279" name="Google Shape;1279;p64"/>
          <p:cNvSpPr txBox="1"/>
          <p:nvPr>
            <p:ph type="title"/>
          </p:nvPr>
        </p:nvSpPr>
        <p:spPr>
          <a:xfrm>
            <a:off x="1086850" y="1658250"/>
            <a:ext cx="14019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Business Recommendation</a:t>
            </a:r>
            <a:endParaRPr sz="7200"/>
          </a:p>
        </p:txBody>
      </p:sp>
      <p:sp>
        <p:nvSpPr>
          <p:cNvPr id="1280" name="Google Shape;1280;p64"/>
          <p:cNvSpPr txBox="1"/>
          <p:nvPr/>
        </p:nvSpPr>
        <p:spPr>
          <a:xfrm>
            <a:off x="825250" y="3181200"/>
            <a:ext cx="14542800" cy="4109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lt1"/>
              </a:buClr>
              <a:buSzPts val="2500"/>
              <a:buChar char="●"/>
            </a:pPr>
            <a:r>
              <a:rPr b="1" lang="en-US" sz="2500">
                <a:solidFill>
                  <a:schemeClr val="lt1"/>
                </a:solidFill>
                <a:latin typeface="Roboto"/>
                <a:ea typeface="Roboto"/>
                <a:cs typeface="Roboto"/>
                <a:sym typeface="Roboto"/>
              </a:rPr>
              <a:t>Implementasi Model Risiko dalam Proses Kredit Awal:</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Gunakan model prediksi </a:t>
            </a:r>
            <a:r>
              <a:rPr i="1" lang="en-US" sz="2500">
                <a:solidFill>
                  <a:schemeClr val="lt1"/>
                </a:solidFill>
                <a:latin typeface="Roboto"/>
                <a:ea typeface="Roboto"/>
                <a:cs typeface="Roboto"/>
                <a:sym typeface="Roboto"/>
              </a:rPr>
              <a:t>Risk_Flag</a:t>
            </a:r>
            <a:r>
              <a:rPr lang="en-US" sz="2500">
                <a:solidFill>
                  <a:schemeClr val="lt1"/>
                </a:solidFill>
                <a:latin typeface="Roboto"/>
                <a:ea typeface="Roboto"/>
                <a:cs typeface="Roboto"/>
                <a:sym typeface="Roboto"/>
              </a:rPr>
              <a:t> sebagai filter awal dalam proses approval kredit untuk menghindari calon nasabah berisiko tinggi.</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latin typeface="Roboto"/>
                <a:ea typeface="Roboto"/>
                <a:cs typeface="Roboto"/>
                <a:sym typeface="Roboto"/>
              </a:rPr>
              <a:t>Integrasi Generative AI untuk Pengembangan Produk:</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Manfaatkan AI untuk menciptakan varian produk keuangan yang menyesuaikan kebutuhan dan profil risiko nasabah secara otomatis.</a:t>
            </a:r>
            <a:endParaRPr sz="2500">
              <a:solidFill>
                <a:schemeClr val="lt1"/>
              </a:solidFill>
              <a:latin typeface="Roboto"/>
              <a:ea typeface="Roboto"/>
              <a:cs typeface="Roboto"/>
              <a:sym typeface="Roboto"/>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latin typeface="Roboto"/>
                <a:ea typeface="Roboto"/>
                <a:cs typeface="Roboto"/>
                <a:sym typeface="Roboto"/>
              </a:rPr>
              <a:t>Peningkatan Awareness Tim Kredit:</a:t>
            </a:r>
            <a:br>
              <a:rPr b="1" lang="en-US" sz="2500">
                <a:solidFill>
                  <a:schemeClr val="lt1"/>
                </a:solidFill>
                <a:latin typeface="Roboto"/>
                <a:ea typeface="Roboto"/>
                <a:cs typeface="Roboto"/>
                <a:sym typeface="Roboto"/>
              </a:rPr>
            </a:br>
            <a:r>
              <a:rPr lang="en-US" sz="2500">
                <a:solidFill>
                  <a:schemeClr val="lt1"/>
                </a:solidFill>
                <a:latin typeface="Roboto"/>
                <a:ea typeface="Roboto"/>
                <a:cs typeface="Roboto"/>
                <a:sym typeface="Roboto"/>
              </a:rPr>
              <a:t> Berikan pelatihan pada tim analis kredit agar mampu menginterpretasi output model secara akurat sebagai bagian dari pengambilan keputusan.</a:t>
            </a:r>
            <a:endParaRPr sz="2500">
              <a:solidFill>
                <a:schemeClr val="lt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4" name="Shape 1284"/>
        <p:cNvGrpSpPr/>
        <p:nvPr/>
      </p:nvGrpSpPr>
      <p:grpSpPr>
        <a:xfrm>
          <a:off x="0" y="0"/>
          <a:ext cx="0" cy="0"/>
          <a:chOff x="0" y="0"/>
          <a:chExt cx="0" cy="0"/>
        </a:xfrm>
      </p:grpSpPr>
      <p:sp>
        <p:nvSpPr>
          <p:cNvPr id="1285" name="Google Shape;1285;p65"/>
          <p:cNvSpPr/>
          <p:nvPr/>
        </p:nvSpPr>
        <p:spPr>
          <a:xfrm>
            <a:off x="651038" y="7650450"/>
            <a:ext cx="16440681" cy="1113473"/>
          </a:xfrm>
          <a:custGeom>
            <a:rect b="b" l="l" r="r" t="t"/>
            <a:pathLst>
              <a:path extrusionOk="0" h="2120900" w="5989319">
                <a:moveTo>
                  <a:pt x="5255511" y="2120327"/>
                </a:moveTo>
                <a:lnTo>
                  <a:pt x="733287" y="2120327"/>
                </a:lnTo>
                <a:lnTo>
                  <a:pt x="684542" y="2117789"/>
                </a:lnTo>
                <a:lnTo>
                  <a:pt x="636912" y="2110310"/>
                </a:lnTo>
                <a:lnTo>
                  <a:pt x="590716" y="2098089"/>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3"/>
                </a:lnTo>
                <a:lnTo>
                  <a:pt x="23909" y="1232366"/>
                </a:lnTo>
                <a:lnTo>
                  <a:pt x="11954" y="1183780"/>
                </a:lnTo>
                <a:lnTo>
                  <a:pt x="3984" y="1134579"/>
                </a:lnTo>
                <a:lnTo>
                  <a:pt x="0" y="1085010"/>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3"/>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89"/>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6" name="Google Shape;1286;p65"/>
          <p:cNvSpPr/>
          <p:nvPr/>
        </p:nvSpPr>
        <p:spPr>
          <a:xfrm>
            <a:off x="806763" y="6141588"/>
            <a:ext cx="16440681" cy="1113473"/>
          </a:xfrm>
          <a:custGeom>
            <a:rect b="b" l="l" r="r" t="t"/>
            <a:pathLst>
              <a:path extrusionOk="0" h="2120900" w="5989319">
                <a:moveTo>
                  <a:pt x="5255511" y="2120327"/>
                </a:moveTo>
                <a:lnTo>
                  <a:pt x="733287" y="2120327"/>
                </a:lnTo>
                <a:lnTo>
                  <a:pt x="684542" y="2117789"/>
                </a:lnTo>
                <a:lnTo>
                  <a:pt x="636912" y="2110310"/>
                </a:lnTo>
                <a:lnTo>
                  <a:pt x="590716" y="2098089"/>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3"/>
                </a:lnTo>
                <a:lnTo>
                  <a:pt x="23909" y="1232366"/>
                </a:lnTo>
                <a:lnTo>
                  <a:pt x="11954" y="1183780"/>
                </a:lnTo>
                <a:lnTo>
                  <a:pt x="3984" y="1134579"/>
                </a:lnTo>
                <a:lnTo>
                  <a:pt x="0" y="1085010"/>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3"/>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89"/>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7" name="Google Shape;1287;p65"/>
          <p:cNvSpPr/>
          <p:nvPr/>
        </p:nvSpPr>
        <p:spPr>
          <a:xfrm>
            <a:off x="923663" y="4598800"/>
            <a:ext cx="16440681" cy="1113472"/>
          </a:xfrm>
          <a:custGeom>
            <a:rect b="b" l="l" r="r" t="t"/>
            <a:pathLst>
              <a:path extrusionOk="0" h="2120900" w="5989319">
                <a:moveTo>
                  <a:pt x="5255511" y="2120327"/>
                </a:moveTo>
                <a:lnTo>
                  <a:pt x="733287" y="2120327"/>
                </a:lnTo>
                <a:lnTo>
                  <a:pt x="684542" y="2117789"/>
                </a:lnTo>
                <a:lnTo>
                  <a:pt x="636912" y="2110310"/>
                </a:lnTo>
                <a:lnTo>
                  <a:pt x="590716" y="2098089"/>
                </a:lnTo>
                <a:lnTo>
                  <a:pt x="546273" y="2081329"/>
                </a:lnTo>
                <a:lnTo>
                  <a:pt x="503899" y="2060231"/>
                </a:lnTo>
                <a:lnTo>
                  <a:pt x="463915" y="2034994"/>
                </a:lnTo>
                <a:lnTo>
                  <a:pt x="426638" y="2005820"/>
                </a:lnTo>
                <a:lnTo>
                  <a:pt x="392387" y="1972911"/>
                </a:lnTo>
                <a:lnTo>
                  <a:pt x="361481" y="1936467"/>
                </a:lnTo>
                <a:lnTo>
                  <a:pt x="334237" y="1896689"/>
                </a:lnTo>
                <a:lnTo>
                  <a:pt x="310974" y="1853778"/>
                </a:lnTo>
                <a:lnTo>
                  <a:pt x="59773" y="1326713"/>
                </a:lnTo>
                <a:lnTo>
                  <a:pt x="39848" y="1280093"/>
                </a:lnTo>
                <a:lnTo>
                  <a:pt x="23909" y="1232366"/>
                </a:lnTo>
                <a:lnTo>
                  <a:pt x="11954" y="1183780"/>
                </a:lnTo>
                <a:lnTo>
                  <a:pt x="3984" y="1134579"/>
                </a:lnTo>
                <a:lnTo>
                  <a:pt x="0" y="1085010"/>
                </a:lnTo>
                <a:lnTo>
                  <a:pt x="0" y="1035317"/>
                </a:lnTo>
                <a:lnTo>
                  <a:pt x="3984" y="985748"/>
                </a:lnTo>
                <a:lnTo>
                  <a:pt x="11954" y="936547"/>
                </a:lnTo>
                <a:lnTo>
                  <a:pt x="23909" y="887961"/>
                </a:lnTo>
                <a:lnTo>
                  <a:pt x="39848" y="840235"/>
                </a:lnTo>
                <a:lnTo>
                  <a:pt x="59773" y="793614"/>
                </a:lnTo>
                <a:lnTo>
                  <a:pt x="310974" y="266549"/>
                </a:lnTo>
                <a:lnTo>
                  <a:pt x="334237" y="223638"/>
                </a:lnTo>
                <a:lnTo>
                  <a:pt x="361481" y="183860"/>
                </a:lnTo>
                <a:lnTo>
                  <a:pt x="392387" y="147416"/>
                </a:lnTo>
                <a:lnTo>
                  <a:pt x="426638" y="114506"/>
                </a:lnTo>
                <a:lnTo>
                  <a:pt x="463915" y="85333"/>
                </a:lnTo>
                <a:lnTo>
                  <a:pt x="503899" y="60096"/>
                </a:lnTo>
                <a:lnTo>
                  <a:pt x="546273" y="38997"/>
                </a:lnTo>
                <a:lnTo>
                  <a:pt x="590716" y="22237"/>
                </a:lnTo>
                <a:lnTo>
                  <a:pt x="636912" y="10017"/>
                </a:lnTo>
                <a:lnTo>
                  <a:pt x="684542" y="2537"/>
                </a:lnTo>
                <a:lnTo>
                  <a:pt x="733287" y="0"/>
                </a:lnTo>
                <a:lnTo>
                  <a:pt x="5255511" y="0"/>
                </a:lnTo>
                <a:lnTo>
                  <a:pt x="5304256" y="2537"/>
                </a:lnTo>
                <a:lnTo>
                  <a:pt x="5351885" y="10017"/>
                </a:lnTo>
                <a:lnTo>
                  <a:pt x="5398081" y="22237"/>
                </a:lnTo>
                <a:lnTo>
                  <a:pt x="5442525" y="38997"/>
                </a:lnTo>
                <a:lnTo>
                  <a:pt x="5484898" y="60096"/>
                </a:lnTo>
                <a:lnTo>
                  <a:pt x="5524882" y="85333"/>
                </a:lnTo>
                <a:lnTo>
                  <a:pt x="5562159" y="114506"/>
                </a:lnTo>
                <a:lnTo>
                  <a:pt x="5596410" y="147416"/>
                </a:lnTo>
                <a:lnTo>
                  <a:pt x="5627317" y="183860"/>
                </a:lnTo>
                <a:lnTo>
                  <a:pt x="5654561" y="223638"/>
                </a:lnTo>
                <a:lnTo>
                  <a:pt x="5677824" y="266549"/>
                </a:lnTo>
                <a:lnTo>
                  <a:pt x="5929025" y="793614"/>
                </a:lnTo>
                <a:lnTo>
                  <a:pt x="5948949" y="840235"/>
                </a:lnTo>
                <a:lnTo>
                  <a:pt x="5964889" y="887961"/>
                </a:lnTo>
                <a:lnTo>
                  <a:pt x="5976844" y="936547"/>
                </a:lnTo>
                <a:lnTo>
                  <a:pt x="5984814" y="985748"/>
                </a:lnTo>
                <a:lnTo>
                  <a:pt x="5988799" y="1035317"/>
                </a:lnTo>
                <a:lnTo>
                  <a:pt x="5988799" y="1085010"/>
                </a:lnTo>
                <a:lnTo>
                  <a:pt x="5984814" y="1134579"/>
                </a:lnTo>
                <a:lnTo>
                  <a:pt x="5976844" y="1183780"/>
                </a:lnTo>
                <a:lnTo>
                  <a:pt x="5964889" y="1232366"/>
                </a:lnTo>
                <a:lnTo>
                  <a:pt x="5948949" y="1280093"/>
                </a:lnTo>
                <a:lnTo>
                  <a:pt x="5929025" y="1326713"/>
                </a:lnTo>
                <a:lnTo>
                  <a:pt x="5677824" y="1853778"/>
                </a:lnTo>
                <a:lnTo>
                  <a:pt x="5654561" y="1896689"/>
                </a:lnTo>
                <a:lnTo>
                  <a:pt x="5627317" y="1936467"/>
                </a:lnTo>
                <a:lnTo>
                  <a:pt x="5596410" y="1972911"/>
                </a:lnTo>
                <a:lnTo>
                  <a:pt x="5562159" y="2005820"/>
                </a:lnTo>
                <a:lnTo>
                  <a:pt x="5524882" y="2034994"/>
                </a:lnTo>
                <a:lnTo>
                  <a:pt x="5484898" y="2060231"/>
                </a:lnTo>
                <a:lnTo>
                  <a:pt x="5442525" y="2081329"/>
                </a:lnTo>
                <a:lnTo>
                  <a:pt x="5398081" y="2098089"/>
                </a:lnTo>
                <a:lnTo>
                  <a:pt x="5351885" y="2110310"/>
                </a:lnTo>
                <a:lnTo>
                  <a:pt x="5304256" y="2117789"/>
                </a:lnTo>
                <a:lnTo>
                  <a:pt x="5255511" y="2120327"/>
                </a:lnTo>
                <a:close/>
              </a:path>
            </a:pathLst>
          </a:custGeom>
          <a:solidFill>
            <a:srgbClr val="1B1B1B"/>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8" name="Google Shape;1288;p65"/>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9" name="Google Shape;1289;p65"/>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0" name="Google Shape;1290;p65"/>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291" name="Google Shape;1291;p65"/>
          <p:cNvGrpSpPr/>
          <p:nvPr/>
        </p:nvGrpSpPr>
        <p:grpSpPr>
          <a:xfrm>
            <a:off x="0" y="9409229"/>
            <a:ext cx="18288197" cy="878204"/>
            <a:chOff x="0" y="9409229"/>
            <a:chExt cx="18288197" cy="878204"/>
          </a:xfrm>
        </p:grpSpPr>
        <p:sp>
          <p:nvSpPr>
            <p:cNvPr id="1292" name="Google Shape;1292;p65"/>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3" name="Google Shape;1293;p65"/>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4" name="Google Shape;1294;p65"/>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5" name="Google Shape;1295;p65"/>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296" name="Google Shape;1296;p65"/>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297" name="Google Shape;1297;p65"/>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98" name="Google Shape;1298;p65"/>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299" name="Google Shape;1299;p65"/>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300" name="Google Shape;1300;p65"/>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1" name="Google Shape;1301;p65"/>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2" name="Google Shape;1302;p65"/>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03" name="Google Shape;1303;p65"/>
          <p:cNvGrpSpPr/>
          <p:nvPr/>
        </p:nvGrpSpPr>
        <p:grpSpPr>
          <a:xfrm>
            <a:off x="0" y="0"/>
            <a:ext cx="18288204" cy="1219200"/>
            <a:chOff x="0" y="0"/>
            <a:chExt cx="18288204" cy="1219200"/>
          </a:xfrm>
        </p:grpSpPr>
        <p:sp>
          <p:nvSpPr>
            <p:cNvPr id="1304" name="Google Shape;1304;p65"/>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5" name="Google Shape;1305;p65"/>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6" name="Google Shape;1306;p65"/>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07" name="Google Shape;1307;p65"/>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308" name="Google Shape;1308;p65"/>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309" name="Google Shape;1309;p65"/>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10" name="Google Shape;1310;p65"/>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311" name="Google Shape;1311;p65"/>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312" name="Google Shape;1312;p65"/>
          <p:cNvSpPr/>
          <p:nvPr/>
        </p:nvSpPr>
        <p:spPr>
          <a:xfrm>
            <a:off x="16196225" y="7270268"/>
            <a:ext cx="87630" cy="35559"/>
          </a:xfrm>
          <a:custGeom>
            <a:rect b="b" l="l" r="r" t="t"/>
            <a:pathLst>
              <a:path extrusionOk="0" h="35559" w="87630">
                <a:moveTo>
                  <a:pt x="79615" y="34990"/>
                </a:moveTo>
                <a:lnTo>
                  <a:pt x="7859" y="34990"/>
                </a:lnTo>
                <a:lnTo>
                  <a:pt x="0" y="27130"/>
                </a:lnTo>
                <a:lnTo>
                  <a:pt x="0" y="7859"/>
                </a:lnTo>
                <a:lnTo>
                  <a:pt x="7859" y="0"/>
                </a:lnTo>
                <a:lnTo>
                  <a:pt x="69980" y="0"/>
                </a:lnTo>
                <a:lnTo>
                  <a:pt x="79615" y="0"/>
                </a:lnTo>
                <a:lnTo>
                  <a:pt x="87475" y="7859"/>
                </a:lnTo>
                <a:lnTo>
                  <a:pt x="87475" y="27130"/>
                </a:lnTo>
                <a:lnTo>
                  <a:pt x="79615" y="3499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3" name="Google Shape;1313;p65"/>
          <p:cNvSpPr txBox="1"/>
          <p:nvPr/>
        </p:nvSpPr>
        <p:spPr>
          <a:xfrm>
            <a:off x="2338350" y="4481700"/>
            <a:ext cx="14266200" cy="1264500"/>
          </a:xfrm>
          <a:prstGeom prst="rect">
            <a:avLst/>
          </a:prstGeom>
          <a:noFill/>
          <a:ln>
            <a:noFill/>
          </a:ln>
        </p:spPr>
        <p:txBody>
          <a:bodyPr anchorCtr="0" anchor="t" bIns="0" lIns="0" spcFirstLastPara="1" rIns="0" wrap="square" tIns="12050">
            <a:spAutoFit/>
          </a:bodyPr>
          <a:lstStyle/>
          <a:p>
            <a:pPr indent="0" lvl="0" marL="0" rtl="0" algn="l">
              <a:lnSpc>
                <a:spcPct val="119512"/>
              </a:lnSpc>
              <a:spcBef>
                <a:spcPts val="0"/>
              </a:spcBef>
              <a:spcAft>
                <a:spcPts val="0"/>
              </a:spcAft>
              <a:buNone/>
            </a:pPr>
            <a:r>
              <a:t/>
            </a:r>
            <a:endParaRPr b="1" sz="2400">
              <a:solidFill>
                <a:srgbClr val="FFC700"/>
              </a:solidFill>
              <a:latin typeface="Tahoma"/>
              <a:ea typeface="Tahoma"/>
              <a:cs typeface="Tahoma"/>
              <a:sym typeface="Tahoma"/>
            </a:endParaRPr>
          </a:p>
          <a:p>
            <a:pPr indent="0" lvl="0" marL="0" rtl="0" algn="l">
              <a:lnSpc>
                <a:spcPct val="119512"/>
              </a:lnSpc>
              <a:spcBef>
                <a:spcPts val="0"/>
              </a:spcBef>
              <a:spcAft>
                <a:spcPts val="0"/>
              </a:spcAft>
              <a:buNone/>
            </a:pPr>
            <a:r>
              <a:rPr b="1" lang="en-US" sz="2400">
                <a:solidFill>
                  <a:srgbClr val="FFC700"/>
                </a:solidFill>
                <a:latin typeface="Tahoma"/>
                <a:ea typeface="Tahoma"/>
                <a:cs typeface="Tahoma"/>
                <a:sym typeface="Tahoma"/>
              </a:rPr>
              <a:t>Meski menggunakan google </a:t>
            </a:r>
            <a:r>
              <a:rPr b="1" lang="en-US" sz="2400">
                <a:solidFill>
                  <a:srgbClr val="FFC700"/>
                </a:solidFill>
                <a:latin typeface="Tahoma"/>
                <a:ea typeface="Tahoma"/>
                <a:cs typeface="Tahoma"/>
                <a:sym typeface="Tahoma"/>
              </a:rPr>
              <a:t>collab</a:t>
            </a:r>
            <a:r>
              <a:rPr b="1" lang="en-US" sz="2400">
                <a:solidFill>
                  <a:srgbClr val="FFC700"/>
                </a:solidFill>
                <a:latin typeface="Tahoma"/>
                <a:ea typeface="Tahoma"/>
                <a:cs typeface="Tahoma"/>
                <a:sym typeface="Tahoma"/>
              </a:rPr>
              <a:t> yang sama namun percobaan setiap anggota berbeda</a:t>
            </a:r>
            <a:endParaRPr sz="2400">
              <a:latin typeface="Tahoma"/>
              <a:ea typeface="Tahoma"/>
              <a:cs typeface="Tahoma"/>
              <a:sym typeface="Tahoma"/>
            </a:endParaRPr>
          </a:p>
          <a:p>
            <a:pPr indent="0" lvl="0" marL="123190" marR="5080" rtl="0" algn="l">
              <a:lnSpc>
                <a:spcPct val="118100"/>
              </a:lnSpc>
              <a:spcBef>
                <a:spcPts val="0"/>
              </a:spcBef>
              <a:spcAft>
                <a:spcPts val="0"/>
              </a:spcAft>
              <a:buNone/>
            </a:pPr>
            <a:r>
              <a:t/>
            </a:r>
            <a:endParaRPr sz="2400">
              <a:latin typeface="Roboto"/>
              <a:ea typeface="Roboto"/>
              <a:cs typeface="Roboto"/>
              <a:sym typeface="Roboto"/>
            </a:endParaRPr>
          </a:p>
        </p:txBody>
      </p:sp>
      <p:sp>
        <p:nvSpPr>
          <p:cNvPr id="1314" name="Google Shape;1314;p65"/>
          <p:cNvSpPr txBox="1"/>
          <p:nvPr/>
        </p:nvSpPr>
        <p:spPr>
          <a:xfrm>
            <a:off x="1962416" y="6188575"/>
            <a:ext cx="13290600" cy="1004400"/>
          </a:xfrm>
          <a:prstGeom prst="rect">
            <a:avLst/>
          </a:prstGeom>
          <a:noFill/>
          <a:ln>
            <a:noFill/>
          </a:ln>
        </p:spPr>
        <p:txBody>
          <a:bodyPr anchorCtr="0" anchor="t" bIns="0" lIns="0" spcFirstLastPara="1" rIns="0" wrap="square" tIns="318125">
            <a:spAutoFit/>
          </a:bodyPr>
          <a:lstStyle/>
          <a:p>
            <a:pPr indent="0" lvl="0" marL="85090" rtl="0" algn="l">
              <a:lnSpc>
                <a:spcPct val="100000"/>
              </a:lnSpc>
              <a:spcBef>
                <a:spcPts val="0"/>
              </a:spcBef>
              <a:spcAft>
                <a:spcPts val="0"/>
              </a:spcAft>
              <a:buNone/>
            </a:pPr>
            <a:r>
              <a:rPr b="1" lang="en-US" sz="2400">
                <a:solidFill>
                  <a:srgbClr val="FFC700"/>
                </a:solidFill>
                <a:latin typeface="Tahoma"/>
                <a:ea typeface="Tahoma"/>
                <a:cs typeface="Tahoma"/>
                <a:sym typeface="Tahoma"/>
              </a:rPr>
              <a:t>   Distribusi data yang terlihat buatan</a:t>
            </a:r>
            <a:endParaRPr sz="2400">
              <a:latin typeface="Tahoma"/>
              <a:ea typeface="Tahoma"/>
              <a:cs typeface="Tahoma"/>
              <a:sym typeface="Tahoma"/>
            </a:endParaRPr>
          </a:p>
          <a:p>
            <a:pPr indent="-111125" lvl="0" marL="123188" marR="5080" rtl="0" algn="r">
              <a:lnSpc>
                <a:spcPct val="118100"/>
              </a:lnSpc>
              <a:spcBef>
                <a:spcPts val="645"/>
              </a:spcBef>
              <a:spcAft>
                <a:spcPts val="0"/>
              </a:spcAft>
              <a:buNone/>
            </a:pPr>
            <a:r>
              <a:t/>
            </a:r>
            <a:endParaRPr sz="1500">
              <a:latin typeface="Roboto"/>
              <a:ea typeface="Roboto"/>
              <a:cs typeface="Roboto"/>
              <a:sym typeface="Roboto"/>
            </a:endParaRPr>
          </a:p>
        </p:txBody>
      </p:sp>
      <p:sp>
        <p:nvSpPr>
          <p:cNvPr id="1315" name="Google Shape;1315;p65"/>
          <p:cNvSpPr txBox="1"/>
          <p:nvPr/>
        </p:nvSpPr>
        <p:spPr>
          <a:xfrm>
            <a:off x="2050462" y="7650450"/>
            <a:ext cx="12914700" cy="928800"/>
          </a:xfrm>
          <a:prstGeom prst="rect">
            <a:avLst/>
          </a:prstGeom>
          <a:noFill/>
          <a:ln>
            <a:noFill/>
          </a:ln>
        </p:spPr>
        <p:txBody>
          <a:bodyPr anchorCtr="0" anchor="t" bIns="0" lIns="0" spcFirstLastPara="1" rIns="0" wrap="square" tIns="202550">
            <a:spAutoFit/>
          </a:bodyPr>
          <a:lstStyle/>
          <a:p>
            <a:pPr indent="0" lvl="0" marL="12700" rtl="0" algn="l">
              <a:lnSpc>
                <a:spcPct val="100000"/>
              </a:lnSpc>
              <a:spcBef>
                <a:spcPts val="0"/>
              </a:spcBef>
              <a:spcAft>
                <a:spcPts val="0"/>
              </a:spcAft>
              <a:buNone/>
            </a:pPr>
            <a:r>
              <a:rPr b="1" lang="en-US" sz="2750">
                <a:solidFill>
                  <a:srgbClr val="FFC700"/>
                </a:solidFill>
                <a:latin typeface="Tahoma"/>
                <a:ea typeface="Tahoma"/>
                <a:cs typeface="Tahoma"/>
                <a:sym typeface="Tahoma"/>
              </a:rPr>
              <a:t>   Perlu berhati-hati pada </a:t>
            </a:r>
            <a:r>
              <a:rPr b="1" lang="en-US" sz="2750">
                <a:solidFill>
                  <a:srgbClr val="FFC700"/>
                </a:solidFill>
                <a:latin typeface="Tahoma"/>
                <a:ea typeface="Tahoma"/>
                <a:cs typeface="Tahoma"/>
                <a:sym typeface="Tahoma"/>
              </a:rPr>
              <a:t>inconsistent</a:t>
            </a:r>
            <a:r>
              <a:rPr b="1" lang="en-US" sz="2750">
                <a:solidFill>
                  <a:srgbClr val="FFC700"/>
                </a:solidFill>
                <a:latin typeface="Tahoma"/>
                <a:ea typeface="Tahoma"/>
                <a:cs typeface="Tahoma"/>
                <a:sym typeface="Tahoma"/>
              </a:rPr>
              <a:t> data pada feature CITY dan STATE</a:t>
            </a:r>
            <a:endParaRPr sz="2750">
              <a:latin typeface="Tahoma"/>
              <a:ea typeface="Tahoma"/>
              <a:cs typeface="Tahoma"/>
              <a:sym typeface="Tahoma"/>
            </a:endParaRPr>
          </a:p>
          <a:p>
            <a:pPr indent="-111125" lvl="0" marL="143510" marR="5080" rtl="0" algn="r">
              <a:lnSpc>
                <a:spcPct val="118100"/>
              </a:lnSpc>
              <a:spcBef>
                <a:spcPts val="545"/>
              </a:spcBef>
              <a:spcAft>
                <a:spcPts val="0"/>
              </a:spcAft>
              <a:buNone/>
            </a:pPr>
            <a:r>
              <a:rPr lang="en-US" sz="1500">
                <a:solidFill>
                  <a:srgbClr val="FFFFFF"/>
                </a:solidFill>
                <a:latin typeface="Roboto"/>
                <a:ea typeface="Roboto"/>
                <a:cs typeface="Roboto"/>
                <a:sym typeface="Roboto"/>
              </a:rPr>
              <a:t>,</a:t>
            </a:r>
            <a:endParaRPr sz="1500">
              <a:latin typeface="Roboto"/>
              <a:ea typeface="Roboto"/>
              <a:cs typeface="Roboto"/>
              <a:sym typeface="Roboto"/>
            </a:endParaRPr>
          </a:p>
        </p:txBody>
      </p:sp>
      <p:sp>
        <p:nvSpPr>
          <p:cNvPr id="1316" name="Google Shape;1316;p65"/>
          <p:cNvSpPr txBox="1"/>
          <p:nvPr>
            <p:ph type="title"/>
          </p:nvPr>
        </p:nvSpPr>
        <p:spPr>
          <a:xfrm>
            <a:off x="806775" y="1887450"/>
            <a:ext cx="9699900" cy="19260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5600"/>
              <a:t>Project </a:t>
            </a:r>
            <a:r>
              <a:rPr lang="en-US" sz="5600"/>
              <a:t>Challenges</a:t>
            </a:r>
            <a:r>
              <a:rPr lang="en-US" sz="5600"/>
              <a:t> faced during the project</a:t>
            </a:r>
            <a:endParaRPr sz="5600"/>
          </a:p>
        </p:txBody>
      </p:sp>
      <p:sp>
        <p:nvSpPr>
          <p:cNvPr id="1317" name="Google Shape;1317;p65"/>
          <p:cNvSpPr txBox="1"/>
          <p:nvPr/>
        </p:nvSpPr>
        <p:spPr>
          <a:xfrm>
            <a:off x="806775" y="3813450"/>
            <a:ext cx="15897300" cy="569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US" sz="2500">
                <a:solidFill>
                  <a:schemeClr val="lt1"/>
                </a:solidFill>
                <a:latin typeface="Roboto"/>
                <a:ea typeface="Roboto"/>
                <a:cs typeface="Roboto"/>
                <a:sym typeface="Roboto"/>
              </a:rPr>
              <a:t>Tantangan-tantangan yang kami hadapi selama baik yang teknis dan non-teknis pada  project ini </a:t>
            </a:r>
            <a:r>
              <a:rPr b="1" lang="en-US" sz="2500">
                <a:solidFill>
                  <a:schemeClr val="lt1"/>
                </a:solidFill>
                <a:latin typeface="Roboto"/>
                <a:ea typeface="Roboto"/>
                <a:cs typeface="Roboto"/>
                <a:sym typeface="Roboto"/>
              </a:rPr>
              <a:t>adalah</a:t>
            </a:r>
            <a:endParaRPr sz="2500">
              <a:solidFill>
                <a:schemeClr val="lt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66"/>
          <p:cNvSpPr/>
          <p:nvPr/>
        </p:nvSpPr>
        <p:spPr>
          <a:xfrm>
            <a:off x="5794852" y="9452982"/>
            <a:ext cx="1313815" cy="834390"/>
          </a:xfrm>
          <a:custGeom>
            <a:rect b="b" l="l" r="r" t="t"/>
            <a:pathLst>
              <a:path extrusionOk="0" h="834390" w="1313815">
                <a:moveTo>
                  <a:pt x="910685" y="834017"/>
                </a:moveTo>
                <a:lnTo>
                  <a:pt x="0" y="834017"/>
                </a:lnTo>
                <a:lnTo>
                  <a:pt x="526253" y="0"/>
                </a:lnTo>
                <a:lnTo>
                  <a:pt x="1313807" y="193763"/>
                </a:lnTo>
                <a:lnTo>
                  <a:pt x="910685"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3" name="Google Shape;1323;p66"/>
          <p:cNvSpPr/>
          <p:nvPr/>
        </p:nvSpPr>
        <p:spPr>
          <a:xfrm>
            <a:off x="2338362" y="9452982"/>
            <a:ext cx="1289050" cy="834390"/>
          </a:xfrm>
          <a:custGeom>
            <a:rect b="b" l="l" r="r" t="t"/>
            <a:pathLst>
              <a:path extrusionOk="0" h="834390" w="1289050">
                <a:moveTo>
                  <a:pt x="910583" y="834017"/>
                </a:moveTo>
                <a:lnTo>
                  <a:pt x="0" y="834017"/>
                </a:lnTo>
                <a:lnTo>
                  <a:pt x="526253" y="0"/>
                </a:lnTo>
                <a:lnTo>
                  <a:pt x="1288806" y="237516"/>
                </a:lnTo>
                <a:lnTo>
                  <a:pt x="910583"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4" name="Google Shape;1324;p66"/>
          <p:cNvSpPr/>
          <p:nvPr/>
        </p:nvSpPr>
        <p:spPr>
          <a:xfrm>
            <a:off x="11183942" y="9452982"/>
            <a:ext cx="1313815" cy="834390"/>
          </a:xfrm>
          <a:custGeom>
            <a:rect b="b" l="l" r="r" t="t"/>
            <a:pathLst>
              <a:path extrusionOk="0" h="834390" w="1313815">
                <a:moveTo>
                  <a:pt x="1313807" y="834017"/>
                </a:moveTo>
                <a:lnTo>
                  <a:pt x="403122" y="834017"/>
                </a:lnTo>
                <a:lnTo>
                  <a:pt x="0" y="193763"/>
                </a:lnTo>
                <a:lnTo>
                  <a:pt x="787554" y="0"/>
                </a:lnTo>
                <a:lnTo>
                  <a:pt x="1313807"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25" name="Google Shape;1325;p66"/>
          <p:cNvGrpSpPr/>
          <p:nvPr/>
        </p:nvGrpSpPr>
        <p:grpSpPr>
          <a:xfrm>
            <a:off x="0" y="9409229"/>
            <a:ext cx="18288197" cy="878204"/>
            <a:chOff x="0" y="9409229"/>
            <a:chExt cx="18288197" cy="878204"/>
          </a:xfrm>
        </p:grpSpPr>
        <p:sp>
          <p:nvSpPr>
            <p:cNvPr id="1326" name="Google Shape;1326;p66"/>
            <p:cNvSpPr/>
            <p:nvPr/>
          </p:nvSpPr>
          <p:spPr>
            <a:xfrm>
              <a:off x="14665435" y="9452982"/>
              <a:ext cx="1289050" cy="834390"/>
            </a:xfrm>
            <a:custGeom>
              <a:rect b="b" l="l" r="r" t="t"/>
              <a:pathLst>
                <a:path extrusionOk="0" h="834390" w="1289050">
                  <a:moveTo>
                    <a:pt x="1288806" y="834017"/>
                  </a:moveTo>
                  <a:lnTo>
                    <a:pt x="378222" y="834017"/>
                  </a:lnTo>
                  <a:lnTo>
                    <a:pt x="0" y="237516"/>
                  </a:lnTo>
                  <a:lnTo>
                    <a:pt x="762552" y="0"/>
                  </a:lnTo>
                  <a:lnTo>
                    <a:pt x="1288806" y="83401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p66"/>
            <p:cNvSpPr/>
            <p:nvPr/>
          </p:nvSpPr>
          <p:spPr>
            <a:xfrm>
              <a:off x="0" y="9409229"/>
              <a:ext cx="18288000" cy="878204"/>
            </a:xfrm>
            <a:custGeom>
              <a:rect b="b" l="l" r="r" t="t"/>
              <a:pathLst>
                <a:path extrusionOk="0" h="878204" w="18288000">
                  <a:moveTo>
                    <a:pt x="18287998" y="877770"/>
                  </a:moveTo>
                  <a:lnTo>
                    <a:pt x="9851402" y="877770"/>
                  </a:lnTo>
                  <a:lnTo>
                    <a:pt x="10002611" y="662545"/>
                  </a:lnTo>
                  <a:lnTo>
                    <a:pt x="16190540" y="662545"/>
                  </a:lnTo>
                  <a:lnTo>
                    <a:pt x="16640571" y="0"/>
                  </a:lnTo>
                  <a:lnTo>
                    <a:pt x="18287998" y="0"/>
                  </a:lnTo>
                  <a:lnTo>
                    <a:pt x="18287998" y="877770"/>
                  </a:lnTo>
                  <a:close/>
                </a:path>
                <a:path extrusionOk="0" h="878204" w="18288000">
                  <a:moveTo>
                    <a:pt x="8441201" y="877770"/>
                  </a:moveTo>
                  <a:lnTo>
                    <a:pt x="0" y="877770"/>
                  </a:lnTo>
                  <a:lnTo>
                    <a:pt x="0" y="732"/>
                  </a:lnTo>
                  <a:lnTo>
                    <a:pt x="1727037" y="6250"/>
                  </a:lnTo>
                  <a:lnTo>
                    <a:pt x="2177068" y="662545"/>
                  </a:lnTo>
                  <a:lnTo>
                    <a:pt x="8289992" y="662545"/>
                  </a:lnTo>
                  <a:lnTo>
                    <a:pt x="8441201" y="87777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8" name="Google Shape;1328;p66"/>
            <p:cNvSpPr/>
            <p:nvPr/>
          </p:nvSpPr>
          <p:spPr>
            <a:xfrm>
              <a:off x="10952677" y="9584241"/>
              <a:ext cx="7335520" cy="702945"/>
            </a:xfrm>
            <a:custGeom>
              <a:rect b="b" l="l" r="r" t="t"/>
              <a:pathLst>
                <a:path extrusionOk="0" h="702945" w="7335520">
                  <a:moveTo>
                    <a:pt x="5409865" y="702758"/>
                  </a:moveTo>
                  <a:lnTo>
                    <a:pt x="0" y="702758"/>
                  </a:lnTo>
                  <a:lnTo>
                    <a:pt x="0" y="675046"/>
                  </a:lnTo>
                  <a:lnTo>
                    <a:pt x="5331619" y="675046"/>
                  </a:lnTo>
                  <a:lnTo>
                    <a:pt x="5756649" y="12500"/>
                  </a:lnTo>
                  <a:lnTo>
                    <a:pt x="5769150" y="0"/>
                  </a:lnTo>
                  <a:lnTo>
                    <a:pt x="7335321" y="0"/>
                  </a:lnTo>
                  <a:lnTo>
                    <a:pt x="7335321" y="75005"/>
                  </a:lnTo>
                  <a:lnTo>
                    <a:pt x="5806652" y="75005"/>
                  </a:lnTo>
                  <a:lnTo>
                    <a:pt x="5409865"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29" name="Google Shape;1329;p66"/>
            <p:cNvPicPr preferRelativeResize="0"/>
            <p:nvPr/>
          </p:nvPicPr>
          <p:blipFill rotWithShape="1">
            <a:blip r:embed="rId3">
              <a:alphaModFix/>
            </a:blip>
            <a:srcRect b="0" l="0" r="0" t="0"/>
            <a:stretch/>
          </p:blipFill>
          <p:spPr>
            <a:xfrm>
              <a:off x="13989170" y="9452982"/>
              <a:ext cx="1438816" cy="834017"/>
            </a:xfrm>
            <a:prstGeom prst="rect">
              <a:avLst/>
            </a:prstGeom>
            <a:noFill/>
            <a:ln>
              <a:noFill/>
            </a:ln>
          </p:spPr>
        </p:pic>
        <p:pic>
          <p:nvPicPr>
            <p:cNvPr id="1330" name="Google Shape;1330;p66"/>
            <p:cNvPicPr preferRelativeResize="0"/>
            <p:nvPr/>
          </p:nvPicPr>
          <p:blipFill rotWithShape="1">
            <a:blip r:embed="rId4">
              <a:alphaModFix/>
            </a:blip>
            <a:srcRect b="0" l="0" r="0" t="0"/>
            <a:stretch/>
          </p:blipFill>
          <p:spPr>
            <a:xfrm>
              <a:off x="10524075" y="9452982"/>
              <a:ext cx="1447422" cy="834017"/>
            </a:xfrm>
            <a:prstGeom prst="rect">
              <a:avLst/>
            </a:prstGeom>
            <a:noFill/>
            <a:ln>
              <a:noFill/>
            </a:ln>
          </p:spPr>
        </p:pic>
        <p:sp>
          <p:nvSpPr>
            <p:cNvPr id="1331" name="Google Shape;1331;p66"/>
            <p:cNvSpPr/>
            <p:nvPr/>
          </p:nvSpPr>
          <p:spPr>
            <a:xfrm>
              <a:off x="0" y="9584241"/>
              <a:ext cx="7409180" cy="702945"/>
            </a:xfrm>
            <a:custGeom>
              <a:rect b="b" l="l" r="r" t="t"/>
              <a:pathLst>
                <a:path extrusionOk="0" h="702945" w="7409180">
                  <a:moveTo>
                    <a:pt x="7408681" y="702758"/>
                  </a:moveTo>
                  <a:lnTo>
                    <a:pt x="1998487" y="702758"/>
                  </a:lnTo>
                  <a:lnTo>
                    <a:pt x="1595777" y="75005"/>
                  </a:lnTo>
                  <a:lnTo>
                    <a:pt x="0" y="75005"/>
                  </a:lnTo>
                  <a:lnTo>
                    <a:pt x="0" y="0"/>
                  </a:lnTo>
                  <a:lnTo>
                    <a:pt x="1633280" y="0"/>
                  </a:lnTo>
                  <a:lnTo>
                    <a:pt x="1645781" y="12500"/>
                  </a:lnTo>
                  <a:lnTo>
                    <a:pt x="2070810" y="675046"/>
                  </a:lnTo>
                  <a:lnTo>
                    <a:pt x="7408681" y="675046"/>
                  </a:lnTo>
                  <a:lnTo>
                    <a:pt x="7408681" y="702758"/>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32" name="Google Shape;1332;p66"/>
            <p:cNvPicPr preferRelativeResize="0"/>
            <p:nvPr/>
          </p:nvPicPr>
          <p:blipFill rotWithShape="1">
            <a:blip r:embed="rId5">
              <a:alphaModFix/>
            </a:blip>
            <a:srcRect b="0" l="0" r="0" t="0"/>
            <a:stretch/>
          </p:blipFill>
          <p:spPr>
            <a:xfrm>
              <a:off x="2864616" y="9452982"/>
              <a:ext cx="1438816" cy="834017"/>
            </a:xfrm>
            <a:prstGeom prst="rect">
              <a:avLst/>
            </a:prstGeom>
            <a:noFill/>
            <a:ln>
              <a:noFill/>
            </a:ln>
          </p:spPr>
        </p:pic>
        <p:pic>
          <p:nvPicPr>
            <p:cNvPr id="1333" name="Google Shape;1333;p66"/>
            <p:cNvPicPr preferRelativeResize="0"/>
            <p:nvPr/>
          </p:nvPicPr>
          <p:blipFill rotWithShape="1">
            <a:blip r:embed="rId6">
              <a:alphaModFix/>
            </a:blip>
            <a:srcRect b="0" l="0" r="0" t="0"/>
            <a:stretch/>
          </p:blipFill>
          <p:spPr>
            <a:xfrm>
              <a:off x="6321106" y="9452982"/>
              <a:ext cx="1447422" cy="834017"/>
            </a:xfrm>
            <a:prstGeom prst="rect">
              <a:avLst/>
            </a:prstGeom>
            <a:noFill/>
            <a:ln>
              <a:noFill/>
            </a:ln>
          </p:spPr>
        </p:pic>
      </p:grpSp>
      <p:sp>
        <p:nvSpPr>
          <p:cNvPr id="1334" name="Google Shape;1334;p66"/>
          <p:cNvSpPr/>
          <p:nvPr/>
        </p:nvSpPr>
        <p:spPr>
          <a:xfrm>
            <a:off x="11181585" y="0"/>
            <a:ext cx="1529079" cy="1175385"/>
          </a:xfrm>
          <a:custGeom>
            <a:rect b="b" l="l" r="r" t="t"/>
            <a:pathLst>
              <a:path extrusionOk="0" h="1175385" w="1529079">
                <a:moveTo>
                  <a:pt x="617831" y="0"/>
                </a:moveTo>
                <a:lnTo>
                  <a:pt x="1528979" y="0"/>
                </a:lnTo>
                <a:lnTo>
                  <a:pt x="787554" y="1175025"/>
                </a:lnTo>
                <a:lnTo>
                  <a:pt x="0" y="981261"/>
                </a:lnTo>
                <a:lnTo>
                  <a:pt x="617831"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5" name="Google Shape;1335;p66"/>
          <p:cNvSpPr/>
          <p:nvPr/>
        </p:nvSpPr>
        <p:spPr>
          <a:xfrm>
            <a:off x="14663077" y="0"/>
            <a:ext cx="1504315" cy="1175385"/>
          </a:xfrm>
          <a:custGeom>
            <a:rect b="b" l="l" r="r" t="t"/>
            <a:pathLst>
              <a:path extrusionOk="0" h="1175385" w="1504315">
                <a:moveTo>
                  <a:pt x="594445" y="0"/>
                </a:moveTo>
                <a:lnTo>
                  <a:pt x="1503977" y="0"/>
                </a:lnTo>
                <a:lnTo>
                  <a:pt x="762552" y="1175025"/>
                </a:lnTo>
                <a:lnTo>
                  <a:pt x="0" y="937508"/>
                </a:lnTo>
                <a:lnTo>
                  <a:pt x="59444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6" name="Google Shape;1336;p66"/>
          <p:cNvSpPr/>
          <p:nvPr/>
        </p:nvSpPr>
        <p:spPr>
          <a:xfrm>
            <a:off x="5577324" y="0"/>
            <a:ext cx="1529079" cy="1175385"/>
          </a:xfrm>
          <a:custGeom>
            <a:rect b="b" l="l" r="r" t="t"/>
            <a:pathLst>
              <a:path extrusionOk="0" h="1175385" w="1529079">
                <a:moveTo>
                  <a:pt x="0" y="0"/>
                </a:moveTo>
                <a:lnTo>
                  <a:pt x="911147" y="0"/>
                </a:lnTo>
                <a:lnTo>
                  <a:pt x="1528979" y="981261"/>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1337" name="Google Shape;1337;p66"/>
          <p:cNvGrpSpPr/>
          <p:nvPr/>
        </p:nvGrpSpPr>
        <p:grpSpPr>
          <a:xfrm>
            <a:off x="0" y="0"/>
            <a:ext cx="18288204" cy="1219200"/>
            <a:chOff x="0" y="0"/>
            <a:chExt cx="18288204" cy="1219200"/>
          </a:xfrm>
        </p:grpSpPr>
        <p:sp>
          <p:nvSpPr>
            <p:cNvPr id="1338" name="Google Shape;1338;p66"/>
            <p:cNvSpPr/>
            <p:nvPr/>
          </p:nvSpPr>
          <p:spPr>
            <a:xfrm>
              <a:off x="2120834" y="0"/>
              <a:ext cx="1504314" cy="1175385"/>
            </a:xfrm>
            <a:custGeom>
              <a:rect b="b" l="l" r="r" t="t"/>
              <a:pathLst>
                <a:path extrusionOk="0" h="1175385" w="1504314">
                  <a:moveTo>
                    <a:pt x="0" y="0"/>
                  </a:moveTo>
                  <a:lnTo>
                    <a:pt x="909531" y="0"/>
                  </a:lnTo>
                  <a:lnTo>
                    <a:pt x="1503977" y="937508"/>
                  </a:lnTo>
                  <a:lnTo>
                    <a:pt x="741424" y="117502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9" name="Google Shape;1339;p66"/>
            <p:cNvSpPr/>
            <p:nvPr/>
          </p:nvSpPr>
          <p:spPr>
            <a:xfrm>
              <a:off x="0" y="0"/>
              <a:ext cx="18288000" cy="1219200"/>
            </a:xfrm>
            <a:custGeom>
              <a:rect b="b" l="l" r="r" t="t"/>
              <a:pathLst>
                <a:path extrusionOk="0" h="1219200" w="18288000">
                  <a:moveTo>
                    <a:pt x="0" y="0"/>
                  </a:moveTo>
                  <a:lnTo>
                    <a:pt x="8678423" y="0"/>
                  </a:lnTo>
                  <a:lnTo>
                    <a:pt x="8287634" y="556232"/>
                  </a:lnTo>
                  <a:lnTo>
                    <a:pt x="2099705" y="556232"/>
                  </a:lnTo>
                  <a:lnTo>
                    <a:pt x="1649674" y="1218778"/>
                  </a:lnTo>
                  <a:lnTo>
                    <a:pt x="0" y="1218778"/>
                  </a:lnTo>
                  <a:lnTo>
                    <a:pt x="0" y="0"/>
                  </a:lnTo>
                  <a:close/>
                </a:path>
                <a:path extrusionOk="0" h="1219200" w="18288000">
                  <a:moveTo>
                    <a:pt x="9609464" y="0"/>
                  </a:moveTo>
                  <a:lnTo>
                    <a:pt x="18287998" y="0"/>
                  </a:lnTo>
                  <a:lnTo>
                    <a:pt x="18287998" y="1218038"/>
                  </a:lnTo>
                  <a:lnTo>
                    <a:pt x="16563208" y="1212527"/>
                  </a:lnTo>
                  <a:lnTo>
                    <a:pt x="16113177" y="556232"/>
                  </a:lnTo>
                  <a:lnTo>
                    <a:pt x="10000253" y="556232"/>
                  </a:lnTo>
                  <a:lnTo>
                    <a:pt x="9609464"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0" name="Google Shape;1340;p66"/>
            <p:cNvSpPr/>
            <p:nvPr/>
          </p:nvSpPr>
          <p:spPr>
            <a:xfrm>
              <a:off x="0" y="293714"/>
              <a:ext cx="7338059" cy="750569"/>
            </a:xfrm>
            <a:custGeom>
              <a:rect b="b" l="l" r="r" t="t"/>
              <a:pathLst>
                <a:path extrusionOk="0" h="750569" w="7338059">
                  <a:moveTo>
                    <a:pt x="1962195" y="0"/>
                  </a:moveTo>
                  <a:lnTo>
                    <a:pt x="7337568" y="0"/>
                  </a:lnTo>
                  <a:lnTo>
                    <a:pt x="7337568" y="75005"/>
                  </a:lnTo>
                  <a:lnTo>
                    <a:pt x="2005948" y="75005"/>
                  </a:lnTo>
                  <a:lnTo>
                    <a:pt x="1580919" y="737551"/>
                  </a:lnTo>
                  <a:lnTo>
                    <a:pt x="1568418" y="750052"/>
                  </a:lnTo>
                  <a:lnTo>
                    <a:pt x="0" y="750052"/>
                  </a:lnTo>
                  <a:lnTo>
                    <a:pt x="0" y="675046"/>
                  </a:lnTo>
                  <a:lnTo>
                    <a:pt x="1530916" y="675046"/>
                  </a:lnTo>
                  <a:lnTo>
                    <a:pt x="1949695" y="12500"/>
                  </a:lnTo>
                  <a:lnTo>
                    <a:pt x="1962195"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41" name="Google Shape;1341;p66"/>
            <p:cNvPicPr preferRelativeResize="0"/>
            <p:nvPr/>
          </p:nvPicPr>
          <p:blipFill rotWithShape="1">
            <a:blip r:embed="rId7">
              <a:alphaModFix/>
            </a:blip>
            <a:srcRect b="0" l="0" r="0" t="0"/>
            <a:stretch/>
          </p:blipFill>
          <p:spPr>
            <a:xfrm>
              <a:off x="2862258" y="0"/>
              <a:ext cx="1653987" cy="1175025"/>
            </a:xfrm>
            <a:prstGeom prst="rect">
              <a:avLst/>
            </a:prstGeom>
            <a:noFill/>
            <a:ln>
              <a:noFill/>
            </a:ln>
          </p:spPr>
        </p:pic>
        <p:pic>
          <p:nvPicPr>
            <p:cNvPr id="1342" name="Google Shape;1342;p66"/>
            <p:cNvPicPr preferRelativeResize="0"/>
            <p:nvPr/>
          </p:nvPicPr>
          <p:blipFill rotWithShape="1">
            <a:blip r:embed="rId8">
              <a:alphaModFix/>
            </a:blip>
            <a:srcRect b="0" l="0" r="0" t="0"/>
            <a:stretch/>
          </p:blipFill>
          <p:spPr>
            <a:xfrm>
              <a:off x="6318748" y="0"/>
              <a:ext cx="1666112" cy="1175025"/>
            </a:xfrm>
            <a:prstGeom prst="rect">
              <a:avLst/>
            </a:prstGeom>
            <a:noFill/>
            <a:ln>
              <a:noFill/>
            </a:ln>
          </p:spPr>
        </p:pic>
        <p:sp>
          <p:nvSpPr>
            <p:cNvPr id="1343" name="Google Shape;1343;p66"/>
            <p:cNvSpPr/>
            <p:nvPr/>
          </p:nvSpPr>
          <p:spPr>
            <a:xfrm>
              <a:off x="10881564" y="293714"/>
              <a:ext cx="7406640" cy="750569"/>
            </a:xfrm>
            <a:custGeom>
              <a:rect b="b" l="l" r="r" t="t"/>
              <a:pathLst>
                <a:path extrusionOk="0" h="750569" w="7406640">
                  <a:moveTo>
                    <a:pt x="0" y="0"/>
                  </a:moveTo>
                  <a:lnTo>
                    <a:pt x="5381623" y="0"/>
                  </a:lnTo>
                  <a:lnTo>
                    <a:pt x="5387873" y="12500"/>
                  </a:lnTo>
                  <a:lnTo>
                    <a:pt x="5812903" y="675046"/>
                  </a:lnTo>
                  <a:lnTo>
                    <a:pt x="7406434" y="675046"/>
                  </a:lnTo>
                  <a:lnTo>
                    <a:pt x="7406434" y="750052"/>
                  </a:lnTo>
                  <a:lnTo>
                    <a:pt x="5775400" y="750052"/>
                  </a:lnTo>
                  <a:lnTo>
                    <a:pt x="5762899" y="737551"/>
                  </a:lnTo>
                  <a:lnTo>
                    <a:pt x="5337870" y="75005"/>
                  </a:lnTo>
                  <a:lnTo>
                    <a:pt x="0" y="75005"/>
                  </a:lnTo>
                  <a:lnTo>
                    <a:pt x="0"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44" name="Google Shape;1344;p66"/>
            <p:cNvPicPr preferRelativeResize="0"/>
            <p:nvPr/>
          </p:nvPicPr>
          <p:blipFill rotWithShape="1">
            <a:blip r:embed="rId9">
              <a:alphaModFix/>
            </a:blip>
            <a:srcRect b="0" l="0" r="0" t="0"/>
            <a:stretch/>
          </p:blipFill>
          <p:spPr>
            <a:xfrm>
              <a:off x="13771642" y="0"/>
              <a:ext cx="1653987" cy="1175025"/>
            </a:xfrm>
            <a:prstGeom prst="rect">
              <a:avLst/>
            </a:prstGeom>
            <a:noFill/>
            <a:ln>
              <a:noFill/>
            </a:ln>
          </p:spPr>
        </p:pic>
        <p:pic>
          <p:nvPicPr>
            <p:cNvPr id="1345" name="Google Shape;1345;p66"/>
            <p:cNvPicPr preferRelativeResize="0"/>
            <p:nvPr/>
          </p:nvPicPr>
          <p:blipFill rotWithShape="1">
            <a:blip r:embed="rId10">
              <a:alphaModFix/>
            </a:blip>
            <a:srcRect b="0" l="0" r="0" t="0"/>
            <a:stretch/>
          </p:blipFill>
          <p:spPr>
            <a:xfrm>
              <a:off x="10303028" y="0"/>
              <a:ext cx="1666112" cy="1175025"/>
            </a:xfrm>
            <a:prstGeom prst="rect">
              <a:avLst/>
            </a:prstGeom>
            <a:noFill/>
            <a:ln>
              <a:noFill/>
            </a:ln>
          </p:spPr>
        </p:pic>
      </p:grpSp>
      <p:sp>
        <p:nvSpPr>
          <p:cNvPr id="1346" name="Google Shape;1346;p66"/>
          <p:cNvSpPr txBox="1"/>
          <p:nvPr>
            <p:ph type="title"/>
          </p:nvPr>
        </p:nvSpPr>
        <p:spPr>
          <a:xfrm>
            <a:off x="1086850" y="1658238"/>
            <a:ext cx="8664600" cy="1292400"/>
          </a:xfrm>
          <a:prstGeom prst="rect">
            <a:avLst/>
          </a:prstGeom>
          <a:noFill/>
          <a:ln>
            <a:noFill/>
          </a:ln>
        </p:spPr>
        <p:txBody>
          <a:bodyPr anchorCtr="0" anchor="t" bIns="0" lIns="0" spcFirstLastPara="1" rIns="0" wrap="square" tIns="182225">
            <a:spAutoFit/>
          </a:bodyPr>
          <a:lstStyle/>
          <a:p>
            <a:pPr indent="0" lvl="0" marL="0" marR="5080" rtl="0" algn="l">
              <a:lnSpc>
                <a:spcPct val="102083"/>
              </a:lnSpc>
              <a:spcBef>
                <a:spcPts val="0"/>
              </a:spcBef>
              <a:spcAft>
                <a:spcPts val="0"/>
              </a:spcAft>
              <a:buNone/>
            </a:pPr>
            <a:r>
              <a:rPr lang="en-US" sz="7200"/>
              <a:t>Conclusion</a:t>
            </a:r>
            <a:endParaRPr sz="7200"/>
          </a:p>
        </p:txBody>
      </p:sp>
      <p:sp>
        <p:nvSpPr>
          <p:cNvPr id="1347" name="Google Shape;1347;p66"/>
          <p:cNvSpPr txBox="1"/>
          <p:nvPr/>
        </p:nvSpPr>
        <p:spPr>
          <a:xfrm>
            <a:off x="2338350" y="3110775"/>
            <a:ext cx="15593700" cy="1454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500">
                <a:solidFill>
                  <a:schemeClr val="lt1"/>
                </a:solidFill>
                <a:latin typeface="Roboto"/>
                <a:ea typeface="Roboto"/>
                <a:cs typeface="Roboto"/>
                <a:sym typeface="Roboto"/>
              </a:rPr>
              <a:t>Solusi ini </a:t>
            </a:r>
            <a:r>
              <a:rPr b="1" lang="en-US" sz="2500">
                <a:solidFill>
                  <a:schemeClr val="lt1"/>
                </a:solidFill>
                <a:latin typeface="Roboto"/>
                <a:ea typeface="Roboto"/>
                <a:cs typeface="Roboto"/>
                <a:sym typeface="Roboto"/>
              </a:rPr>
              <a:t>menjawab permasalahan kredit macet</a:t>
            </a:r>
            <a:r>
              <a:rPr lang="en-US" sz="2500">
                <a:solidFill>
                  <a:schemeClr val="lt1"/>
                </a:solidFill>
                <a:latin typeface="Roboto"/>
                <a:ea typeface="Roboto"/>
                <a:cs typeface="Roboto"/>
                <a:sym typeface="Roboto"/>
              </a:rPr>
              <a:t> dengan mengidentifikasi nasabah berisiko sejak awal proses. Untuk itu kami menggunakan model </a:t>
            </a:r>
            <a:r>
              <a:rPr b="1" lang="en-US" sz="2500">
                <a:solidFill>
                  <a:schemeClr val="lt1"/>
                </a:solidFill>
                <a:latin typeface="Roboto"/>
                <a:ea typeface="Roboto"/>
                <a:cs typeface="Roboto"/>
                <a:sym typeface="Roboto"/>
              </a:rPr>
              <a:t>Random Forest </a:t>
            </a:r>
            <a:r>
              <a:rPr lang="en-US" sz="2500">
                <a:solidFill>
                  <a:schemeClr val="lt1"/>
                </a:solidFill>
                <a:latin typeface="Roboto"/>
                <a:ea typeface="Roboto"/>
                <a:cs typeface="Roboto"/>
                <a:sym typeface="Roboto"/>
              </a:rPr>
              <a:t> untuk mengidentifikasi pengguna yang memiliki potensi gagal bayar.</a:t>
            </a:r>
            <a:endParaRPr sz="2500">
              <a:solidFill>
                <a:schemeClr val="lt1"/>
              </a:solidFill>
              <a:latin typeface="Roboto"/>
              <a:ea typeface="Roboto"/>
              <a:cs typeface="Roboto"/>
              <a:sym typeface="Roboto"/>
            </a:endParaRPr>
          </a:p>
        </p:txBody>
      </p:sp>
      <p:pic>
        <p:nvPicPr>
          <p:cNvPr id="1348" name="Google Shape;1348;p66"/>
          <p:cNvPicPr preferRelativeResize="0"/>
          <p:nvPr/>
        </p:nvPicPr>
        <p:blipFill>
          <a:blip r:embed="rId11">
            <a:alphaModFix/>
          </a:blip>
          <a:stretch>
            <a:fillRect/>
          </a:stretch>
        </p:blipFill>
        <p:spPr>
          <a:xfrm>
            <a:off x="1086850" y="3110775"/>
            <a:ext cx="857250" cy="857250"/>
          </a:xfrm>
          <a:prstGeom prst="rect">
            <a:avLst/>
          </a:prstGeom>
          <a:noFill/>
          <a:ln>
            <a:noFill/>
          </a:ln>
        </p:spPr>
      </p:pic>
      <p:pic>
        <p:nvPicPr>
          <p:cNvPr id="1349" name="Google Shape;1349;p66"/>
          <p:cNvPicPr preferRelativeResize="0"/>
          <p:nvPr/>
        </p:nvPicPr>
        <p:blipFill>
          <a:blip r:embed="rId11">
            <a:alphaModFix/>
          </a:blip>
          <a:stretch>
            <a:fillRect/>
          </a:stretch>
        </p:blipFill>
        <p:spPr>
          <a:xfrm>
            <a:off x="1175100" y="5014300"/>
            <a:ext cx="857250" cy="857250"/>
          </a:xfrm>
          <a:prstGeom prst="rect">
            <a:avLst/>
          </a:prstGeom>
          <a:noFill/>
          <a:ln>
            <a:noFill/>
          </a:ln>
        </p:spPr>
      </p:pic>
      <p:sp>
        <p:nvSpPr>
          <p:cNvPr id="1350" name="Google Shape;1350;p66"/>
          <p:cNvSpPr txBox="1"/>
          <p:nvPr/>
        </p:nvSpPr>
        <p:spPr>
          <a:xfrm>
            <a:off x="2447975" y="6651275"/>
            <a:ext cx="15392700" cy="101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500">
                <a:solidFill>
                  <a:schemeClr val="lt1"/>
                </a:solidFill>
                <a:latin typeface="Roboto"/>
                <a:ea typeface="Roboto"/>
                <a:cs typeface="Roboto"/>
                <a:sym typeface="Roboto"/>
              </a:rPr>
              <a:t>Memberikan nilai strategis bagi stakeholder melalui </a:t>
            </a:r>
            <a:r>
              <a:rPr b="1" lang="en-US" sz="2500">
                <a:solidFill>
                  <a:schemeClr val="lt1"/>
                </a:solidFill>
                <a:latin typeface="Roboto"/>
                <a:ea typeface="Roboto"/>
                <a:cs typeface="Roboto"/>
                <a:sym typeface="Roboto"/>
              </a:rPr>
              <a:t>pengurangan potensi NPL</a:t>
            </a:r>
            <a:r>
              <a:rPr lang="en-US" sz="2500">
                <a:solidFill>
                  <a:schemeClr val="lt1"/>
                </a:solidFill>
                <a:latin typeface="Roboto"/>
                <a:ea typeface="Roboto"/>
                <a:cs typeface="Roboto"/>
                <a:sym typeface="Roboto"/>
              </a:rPr>
              <a:t> dan peningkatan </a:t>
            </a:r>
            <a:r>
              <a:rPr b="1" lang="en-US" sz="2500">
                <a:solidFill>
                  <a:schemeClr val="lt1"/>
                </a:solidFill>
                <a:latin typeface="Roboto"/>
                <a:ea typeface="Roboto"/>
                <a:cs typeface="Roboto"/>
                <a:sym typeface="Roboto"/>
              </a:rPr>
              <a:t>akurasi penawaran produk keuangan</a:t>
            </a:r>
            <a:r>
              <a:rPr lang="en-US" sz="2500">
                <a:solidFill>
                  <a:schemeClr val="lt1"/>
                </a:solidFill>
                <a:latin typeface="Roboto"/>
                <a:ea typeface="Roboto"/>
                <a:cs typeface="Roboto"/>
                <a:sym typeface="Roboto"/>
              </a:rPr>
              <a:t>.</a:t>
            </a:r>
            <a:endParaRPr sz="2500">
              <a:solidFill>
                <a:schemeClr val="lt1"/>
              </a:solidFill>
              <a:latin typeface="Roboto"/>
              <a:ea typeface="Roboto"/>
              <a:cs typeface="Roboto"/>
              <a:sym typeface="Roboto"/>
            </a:endParaRPr>
          </a:p>
        </p:txBody>
      </p:sp>
      <p:sp>
        <p:nvSpPr>
          <p:cNvPr id="1351" name="Google Shape;1351;p66"/>
          <p:cNvSpPr txBox="1"/>
          <p:nvPr/>
        </p:nvSpPr>
        <p:spPr>
          <a:xfrm>
            <a:off x="2347475" y="4936975"/>
            <a:ext cx="15593700" cy="1011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US" sz="2500">
                <a:solidFill>
                  <a:schemeClr val="lt1"/>
                </a:solidFill>
                <a:latin typeface="Roboto"/>
                <a:ea typeface="Roboto"/>
                <a:cs typeface="Roboto"/>
                <a:sym typeface="Roboto"/>
              </a:rPr>
              <a:t>Memberikan dasar untuk </a:t>
            </a:r>
            <a:r>
              <a:rPr b="1" lang="en-US" sz="2500">
                <a:solidFill>
                  <a:schemeClr val="lt1"/>
                </a:solidFill>
                <a:latin typeface="Roboto"/>
                <a:ea typeface="Roboto"/>
                <a:cs typeface="Roboto"/>
                <a:sym typeface="Roboto"/>
              </a:rPr>
              <a:t>peningkatan efisiensi</a:t>
            </a:r>
            <a:r>
              <a:rPr lang="en-US" sz="2500">
                <a:solidFill>
                  <a:schemeClr val="lt1"/>
                </a:solidFill>
                <a:latin typeface="Roboto"/>
                <a:ea typeface="Roboto"/>
                <a:cs typeface="Roboto"/>
                <a:sym typeface="Roboto"/>
              </a:rPr>
              <a:t> dalam persetujuan kredit dan </a:t>
            </a:r>
            <a:r>
              <a:rPr b="1" lang="en-US" sz="2500">
                <a:solidFill>
                  <a:schemeClr val="lt1"/>
                </a:solidFill>
                <a:latin typeface="Roboto"/>
                <a:ea typeface="Roboto"/>
                <a:cs typeface="Roboto"/>
                <a:sym typeface="Roboto"/>
              </a:rPr>
              <a:t>personalisasi produk</a:t>
            </a:r>
            <a:r>
              <a:rPr lang="en-US" sz="2500">
                <a:solidFill>
                  <a:schemeClr val="lt1"/>
                </a:solidFill>
                <a:latin typeface="Roboto"/>
                <a:ea typeface="Roboto"/>
                <a:cs typeface="Roboto"/>
                <a:sym typeface="Roboto"/>
              </a:rPr>
              <a:t> berdasarkan profil risiko.</a:t>
            </a:r>
            <a:endParaRPr sz="2500">
              <a:solidFill>
                <a:schemeClr val="lt1"/>
              </a:solidFill>
              <a:latin typeface="Roboto"/>
              <a:ea typeface="Roboto"/>
              <a:cs typeface="Roboto"/>
              <a:sym typeface="Roboto"/>
            </a:endParaRPr>
          </a:p>
        </p:txBody>
      </p:sp>
      <p:pic>
        <p:nvPicPr>
          <p:cNvPr id="1352" name="Google Shape;1352;p66"/>
          <p:cNvPicPr preferRelativeResize="0"/>
          <p:nvPr/>
        </p:nvPicPr>
        <p:blipFill>
          <a:blip r:embed="rId11">
            <a:alphaModFix/>
          </a:blip>
          <a:stretch>
            <a:fillRect/>
          </a:stretch>
        </p:blipFill>
        <p:spPr>
          <a:xfrm>
            <a:off x="1175100" y="6728600"/>
            <a:ext cx="857250" cy="857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67"/>
          <p:cNvSpPr txBox="1"/>
          <p:nvPr>
            <p:ph type="title"/>
          </p:nvPr>
        </p:nvSpPr>
        <p:spPr>
          <a:xfrm>
            <a:off x="944400" y="4815700"/>
            <a:ext cx="8196900" cy="2257200"/>
          </a:xfrm>
          <a:prstGeom prst="rect">
            <a:avLst/>
          </a:prstGeom>
          <a:noFill/>
          <a:ln>
            <a:noFill/>
          </a:ln>
        </p:spPr>
        <p:txBody>
          <a:bodyPr anchorCtr="0" anchor="t" bIns="0" lIns="0" spcFirstLastPara="1" rIns="0" wrap="square" tIns="15225">
            <a:spAutoFit/>
          </a:bodyPr>
          <a:lstStyle/>
          <a:p>
            <a:pPr indent="0" lvl="0" marL="12700" rtl="0" algn="l">
              <a:lnSpc>
                <a:spcPct val="119473"/>
              </a:lnSpc>
              <a:spcBef>
                <a:spcPts val="0"/>
              </a:spcBef>
              <a:spcAft>
                <a:spcPts val="0"/>
              </a:spcAft>
              <a:buNone/>
            </a:pPr>
            <a:r>
              <a:rPr lang="en-US" sz="8550"/>
              <a:t>T</a:t>
            </a:r>
            <a:r>
              <a:rPr lang="en-US" sz="8450"/>
              <a:t>ERIMA KASIH</a:t>
            </a:r>
            <a:endParaRPr sz="8450"/>
          </a:p>
          <a:p>
            <a:pPr indent="0" lvl="0" marL="12700" rtl="0" algn="l">
              <a:lnSpc>
                <a:spcPct val="118965"/>
              </a:lnSpc>
              <a:spcBef>
                <a:spcPts val="0"/>
              </a:spcBef>
              <a:spcAft>
                <a:spcPts val="0"/>
              </a:spcAft>
              <a:buNone/>
            </a:pPr>
            <a:r>
              <a:t/>
            </a:r>
            <a:endParaRPr sz="4350">
              <a:latin typeface="Roboto"/>
              <a:ea typeface="Roboto"/>
              <a:cs typeface="Roboto"/>
              <a:sym typeface="Roboto"/>
            </a:endParaRPr>
          </a:p>
        </p:txBody>
      </p:sp>
      <p:grpSp>
        <p:nvGrpSpPr>
          <p:cNvPr id="1358" name="Google Shape;1358;p67"/>
          <p:cNvGrpSpPr/>
          <p:nvPr/>
        </p:nvGrpSpPr>
        <p:grpSpPr>
          <a:xfrm>
            <a:off x="5726404" y="4315"/>
            <a:ext cx="12561837" cy="10283192"/>
            <a:chOff x="5726404" y="4315"/>
            <a:chExt cx="12561837" cy="10283192"/>
          </a:xfrm>
        </p:grpSpPr>
        <p:sp>
          <p:nvSpPr>
            <p:cNvPr id="1359" name="Google Shape;1359;p67"/>
            <p:cNvSpPr/>
            <p:nvPr/>
          </p:nvSpPr>
          <p:spPr>
            <a:xfrm>
              <a:off x="7907261" y="4317"/>
              <a:ext cx="10380980" cy="10283190"/>
            </a:xfrm>
            <a:custGeom>
              <a:rect b="b" l="l" r="r" t="t"/>
              <a:pathLst>
                <a:path extrusionOk="0" h="10283190" w="10380980">
                  <a:moveTo>
                    <a:pt x="10380739" y="3802570"/>
                  </a:moveTo>
                  <a:lnTo>
                    <a:pt x="10367759" y="3789870"/>
                  </a:lnTo>
                  <a:lnTo>
                    <a:pt x="10345268" y="3751770"/>
                  </a:lnTo>
                  <a:lnTo>
                    <a:pt x="10322408" y="3713670"/>
                  </a:lnTo>
                  <a:lnTo>
                    <a:pt x="10299205" y="3675570"/>
                  </a:lnTo>
                  <a:lnTo>
                    <a:pt x="10275633" y="3637470"/>
                  </a:lnTo>
                  <a:lnTo>
                    <a:pt x="10251719" y="3599370"/>
                  </a:lnTo>
                  <a:lnTo>
                    <a:pt x="10227450" y="3561270"/>
                  </a:lnTo>
                  <a:lnTo>
                    <a:pt x="10202824" y="3523170"/>
                  </a:lnTo>
                  <a:lnTo>
                    <a:pt x="10177869" y="3485070"/>
                  </a:lnTo>
                  <a:lnTo>
                    <a:pt x="10152570" y="3446970"/>
                  </a:lnTo>
                  <a:lnTo>
                    <a:pt x="10126916" y="3408870"/>
                  </a:lnTo>
                  <a:lnTo>
                    <a:pt x="10100932" y="3370770"/>
                  </a:lnTo>
                  <a:lnTo>
                    <a:pt x="10074618" y="3332670"/>
                  </a:lnTo>
                  <a:lnTo>
                    <a:pt x="10047961" y="3294570"/>
                  </a:lnTo>
                  <a:lnTo>
                    <a:pt x="10020973" y="3269170"/>
                  </a:lnTo>
                  <a:lnTo>
                    <a:pt x="9993655" y="3231070"/>
                  </a:lnTo>
                  <a:lnTo>
                    <a:pt x="9966020" y="3192970"/>
                  </a:lnTo>
                  <a:lnTo>
                    <a:pt x="9938055" y="3154870"/>
                  </a:lnTo>
                  <a:lnTo>
                    <a:pt x="9909759" y="3116770"/>
                  </a:lnTo>
                  <a:lnTo>
                    <a:pt x="9881146" y="3091370"/>
                  </a:lnTo>
                  <a:lnTo>
                    <a:pt x="9852228" y="3053270"/>
                  </a:lnTo>
                  <a:lnTo>
                    <a:pt x="9822980" y="3015170"/>
                  </a:lnTo>
                  <a:lnTo>
                    <a:pt x="9793414" y="2989770"/>
                  </a:lnTo>
                  <a:lnTo>
                    <a:pt x="9763557" y="2951670"/>
                  </a:lnTo>
                  <a:lnTo>
                    <a:pt x="9733369" y="2913570"/>
                  </a:lnTo>
                  <a:lnTo>
                    <a:pt x="9702889" y="2888170"/>
                  </a:lnTo>
                  <a:lnTo>
                    <a:pt x="9672091" y="2850070"/>
                  </a:lnTo>
                  <a:lnTo>
                    <a:pt x="9641002" y="2824670"/>
                  </a:lnTo>
                  <a:lnTo>
                    <a:pt x="9609607" y="2786570"/>
                  </a:lnTo>
                  <a:lnTo>
                    <a:pt x="9577921" y="2761170"/>
                  </a:lnTo>
                  <a:lnTo>
                    <a:pt x="9545942" y="2723070"/>
                  </a:lnTo>
                  <a:lnTo>
                    <a:pt x="9513659" y="2697670"/>
                  </a:lnTo>
                  <a:lnTo>
                    <a:pt x="9481083" y="2659570"/>
                  </a:lnTo>
                  <a:lnTo>
                    <a:pt x="9415081" y="2608770"/>
                  </a:lnTo>
                  <a:lnTo>
                    <a:pt x="9381655" y="2570670"/>
                  </a:lnTo>
                  <a:lnTo>
                    <a:pt x="9313951" y="2519870"/>
                  </a:lnTo>
                  <a:lnTo>
                    <a:pt x="9279687" y="2481770"/>
                  </a:lnTo>
                  <a:lnTo>
                    <a:pt x="9175229" y="2405570"/>
                  </a:lnTo>
                  <a:lnTo>
                    <a:pt x="9139872" y="2380170"/>
                  </a:lnTo>
                  <a:lnTo>
                    <a:pt x="9104262" y="2342070"/>
                  </a:lnTo>
                  <a:lnTo>
                    <a:pt x="8959151" y="2240470"/>
                  </a:lnTo>
                  <a:lnTo>
                    <a:pt x="8809977" y="2138870"/>
                  </a:lnTo>
                  <a:lnTo>
                    <a:pt x="8695499" y="2062670"/>
                  </a:lnTo>
                  <a:lnTo>
                    <a:pt x="8656853" y="2049970"/>
                  </a:lnTo>
                  <a:lnTo>
                    <a:pt x="8539531" y="1973770"/>
                  </a:lnTo>
                  <a:lnTo>
                    <a:pt x="8499958" y="1961070"/>
                  </a:lnTo>
                  <a:lnTo>
                    <a:pt x="8420125" y="1910270"/>
                  </a:lnTo>
                  <a:lnTo>
                    <a:pt x="8379879" y="1897570"/>
                  </a:lnTo>
                  <a:lnTo>
                    <a:pt x="8298726" y="1846770"/>
                  </a:lnTo>
                  <a:lnTo>
                    <a:pt x="8257819" y="1834070"/>
                  </a:lnTo>
                  <a:lnTo>
                    <a:pt x="8216697" y="1808670"/>
                  </a:lnTo>
                  <a:lnTo>
                    <a:pt x="8133829" y="1783270"/>
                  </a:lnTo>
                  <a:lnTo>
                    <a:pt x="8092084" y="1757870"/>
                  </a:lnTo>
                  <a:lnTo>
                    <a:pt x="8050123" y="1745170"/>
                  </a:lnTo>
                  <a:lnTo>
                    <a:pt x="8007972" y="1719770"/>
                  </a:lnTo>
                  <a:lnTo>
                    <a:pt x="7923060" y="1694370"/>
                  </a:lnTo>
                  <a:lnTo>
                    <a:pt x="7880312" y="1668970"/>
                  </a:lnTo>
                  <a:lnTo>
                    <a:pt x="7217067" y="1478470"/>
                  </a:lnTo>
                  <a:lnTo>
                    <a:pt x="7171487" y="1478470"/>
                  </a:lnTo>
                  <a:lnTo>
                    <a:pt x="7079856" y="1453070"/>
                  </a:lnTo>
                  <a:lnTo>
                    <a:pt x="7033819" y="1453070"/>
                  </a:lnTo>
                  <a:lnTo>
                    <a:pt x="6941274" y="1427670"/>
                  </a:lnTo>
                  <a:lnTo>
                    <a:pt x="6894779" y="1427670"/>
                  </a:lnTo>
                  <a:lnTo>
                    <a:pt x="6848145" y="1414970"/>
                  </a:lnTo>
                  <a:lnTo>
                    <a:pt x="6754457" y="1414970"/>
                  </a:lnTo>
                  <a:lnTo>
                    <a:pt x="6707403" y="1402270"/>
                  </a:lnTo>
                  <a:lnTo>
                    <a:pt x="6612890" y="1402270"/>
                  </a:lnTo>
                  <a:lnTo>
                    <a:pt x="6565443" y="1389570"/>
                  </a:lnTo>
                  <a:lnTo>
                    <a:pt x="6422326" y="1389570"/>
                  </a:lnTo>
                  <a:lnTo>
                    <a:pt x="6374384" y="1376870"/>
                  </a:lnTo>
                  <a:lnTo>
                    <a:pt x="6085268" y="1376870"/>
                  </a:lnTo>
                  <a:lnTo>
                    <a:pt x="6037313" y="1389570"/>
                  </a:lnTo>
                  <a:lnTo>
                    <a:pt x="5894197" y="1389570"/>
                  </a:lnTo>
                  <a:lnTo>
                    <a:pt x="5846750" y="1402270"/>
                  </a:lnTo>
                  <a:lnTo>
                    <a:pt x="5752236" y="1402270"/>
                  </a:lnTo>
                  <a:lnTo>
                    <a:pt x="5705183" y="1414970"/>
                  </a:lnTo>
                  <a:lnTo>
                    <a:pt x="5611495" y="1414970"/>
                  </a:lnTo>
                  <a:lnTo>
                    <a:pt x="5564860" y="1427670"/>
                  </a:lnTo>
                  <a:lnTo>
                    <a:pt x="5518366" y="1427670"/>
                  </a:lnTo>
                  <a:lnTo>
                    <a:pt x="5425833" y="1453070"/>
                  </a:lnTo>
                  <a:lnTo>
                    <a:pt x="5379783" y="1453070"/>
                  </a:lnTo>
                  <a:lnTo>
                    <a:pt x="5288153" y="1478470"/>
                  </a:lnTo>
                  <a:lnTo>
                    <a:pt x="5242572" y="1478470"/>
                  </a:lnTo>
                  <a:lnTo>
                    <a:pt x="4579328" y="1668970"/>
                  </a:lnTo>
                  <a:lnTo>
                    <a:pt x="4536579" y="1694370"/>
                  </a:lnTo>
                  <a:lnTo>
                    <a:pt x="4451667" y="1719770"/>
                  </a:lnTo>
                  <a:lnTo>
                    <a:pt x="4409516" y="1745170"/>
                  </a:lnTo>
                  <a:lnTo>
                    <a:pt x="4367568" y="1757870"/>
                  </a:lnTo>
                  <a:lnTo>
                    <a:pt x="4325810" y="1783270"/>
                  </a:lnTo>
                  <a:lnTo>
                    <a:pt x="4242943" y="1808670"/>
                  </a:lnTo>
                  <a:lnTo>
                    <a:pt x="4201820" y="1834070"/>
                  </a:lnTo>
                  <a:lnTo>
                    <a:pt x="4160926" y="1846770"/>
                  </a:lnTo>
                  <a:lnTo>
                    <a:pt x="4079760" y="1897570"/>
                  </a:lnTo>
                  <a:lnTo>
                    <a:pt x="4039514" y="1910270"/>
                  </a:lnTo>
                  <a:lnTo>
                    <a:pt x="3959682" y="1961070"/>
                  </a:lnTo>
                  <a:lnTo>
                    <a:pt x="3920121" y="1973770"/>
                  </a:lnTo>
                  <a:lnTo>
                    <a:pt x="3802786" y="2049970"/>
                  </a:lnTo>
                  <a:lnTo>
                    <a:pt x="3764153" y="2062670"/>
                  </a:lnTo>
                  <a:lnTo>
                    <a:pt x="3649675" y="2138870"/>
                  </a:lnTo>
                  <a:lnTo>
                    <a:pt x="3641471" y="2144458"/>
                  </a:lnTo>
                  <a:lnTo>
                    <a:pt x="1497025" y="0"/>
                  </a:lnTo>
                  <a:lnTo>
                    <a:pt x="0" y="0"/>
                  </a:lnTo>
                  <a:lnTo>
                    <a:pt x="2821355" y="2821368"/>
                  </a:lnTo>
                  <a:lnTo>
                    <a:pt x="2818638" y="2824670"/>
                  </a:lnTo>
                  <a:lnTo>
                    <a:pt x="2787548" y="2850070"/>
                  </a:lnTo>
                  <a:lnTo>
                    <a:pt x="2756763" y="2888170"/>
                  </a:lnTo>
                  <a:lnTo>
                    <a:pt x="2726271" y="2913570"/>
                  </a:lnTo>
                  <a:lnTo>
                    <a:pt x="2696095" y="2951670"/>
                  </a:lnTo>
                  <a:lnTo>
                    <a:pt x="2666225" y="2989770"/>
                  </a:lnTo>
                  <a:lnTo>
                    <a:pt x="2636672" y="3015170"/>
                  </a:lnTo>
                  <a:lnTo>
                    <a:pt x="2607424" y="3053270"/>
                  </a:lnTo>
                  <a:lnTo>
                    <a:pt x="2578493" y="3091370"/>
                  </a:lnTo>
                  <a:lnTo>
                    <a:pt x="2549880" y="3116770"/>
                  </a:lnTo>
                  <a:lnTo>
                    <a:pt x="2521597" y="3154870"/>
                  </a:lnTo>
                  <a:lnTo>
                    <a:pt x="2493619" y="3192970"/>
                  </a:lnTo>
                  <a:lnTo>
                    <a:pt x="2465984" y="3231070"/>
                  </a:lnTo>
                  <a:lnTo>
                    <a:pt x="2438666" y="3269170"/>
                  </a:lnTo>
                  <a:lnTo>
                    <a:pt x="2411679" y="3294570"/>
                  </a:lnTo>
                  <a:lnTo>
                    <a:pt x="2385034" y="3332670"/>
                  </a:lnTo>
                  <a:lnTo>
                    <a:pt x="2358707" y="3370770"/>
                  </a:lnTo>
                  <a:lnTo>
                    <a:pt x="2332723" y="3408870"/>
                  </a:lnTo>
                  <a:lnTo>
                    <a:pt x="2307082" y="3446970"/>
                  </a:lnTo>
                  <a:lnTo>
                    <a:pt x="2281771" y="3485070"/>
                  </a:lnTo>
                  <a:lnTo>
                    <a:pt x="2256815" y="3523170"/>
                  </a:lnTo>
                  <a:lnTo>
                    <a:pt x="2232202" y="3561270"/>
                  </a:lnTo>
                  <a:lnTo>
                    <a:pt x="2207933" y="3599370"/>
                  </a:lnTo>
                  <a:lnTo>
                    <a:pt x="2184006" y="3637470"/>
                  </a:lnTo>
                  <a:lnTo>
                    <a:pt x="2160447" y="3675570"/>
                  </a:lnTo>
                  <a:lnTo>
                    <a:pt x="2137232" y="3713670"/>
                  </a:lnTo>
                  <a:lnTo>
                    <a:pt x="2114372" y="3751770"/>
                  </a:lnTo>
                  <a:lnTo>
                    <a:pt x="2091880" y="3789870"/>
                  </a:lnTo>
                  <a:lnTo>
                    <a:pt x="2069744" y="3827970"/>
                  </a:lnTo>
                  <a:lnTo>
                    <a:pt x="2047976" y="3866070"/>
                  </a:lnTo>
                  <a:lnTo>
                    <a:pt x="2026564" y="3904170"/>
                  </a:lnTo>
                  <a:lnTo>
                    <a:pt x="2005533" y="3942270"/>
                  </a:lnTo>
                  <a:lnTo>
                    <a:pt x="1984857" y="3993070"/>
                  </a:lnTo>
                  <a:lnTo>
                    <a:pt x="1964563" y="4031170"/>
                  </a:lnTo>
                  <a:lnTo>
                    <a:pt x="1944636" y="4069270"/>
                  </a:lnTo>
                  <a:lnTo>
                    <a:pt x="1925091" y="4107370"/>
                  </a:lnTo>
                  <a:lnTo>
                    <a:pt x="1905927" y="4145470"/>
                  </a:lnTo>
                  <a:lnTo>
                    <a:pt x="1887143" y="4196270"/>
                  </a:lnTo>
                  <a:lnTo>
                    <a:pt x="1868754" y="4234370"/>
                  </a:lnTo>
                  <a:lnTo>
                    <a:pt x="1850732" y="4272470"/>
                  </a:lnTo>
                  <a:lnTo>
                    <a:pt x="1833105" y="4323270"/>
                  </a:lnTo>
                  <a:lnTo>
                    <a:pt x="1815871" y="4361370"/>
                  </a:lnTo>
                  <a:lnTo>
                    <a:pt x="1799031" y="4399470"/>
                  </a:lnTo>
                  <a:lnTo>
                    <a:pt x="1782584" y="4450270"/>
                  </a:lnTo>
                  <a:lnTo>
                    <a:pt x="1766531" y="4488370"/>
                  </a:lnTo>
                  <a:lnTo>
                    <a:pt x="1750885" y="4526470"/>
                  </a:lnTo>
                  <a:lnTo>
                    <a:pt x="1735632" y="4577270"/>
                  </a:lnTo>
                  <a:lnTo>
                    <a:pt x="1720786" y="4615370"/>
                  </a:lnTo>
                  <a:lnTo>
                    <a:pt x="1706359" y="4666170"/>
                  </a:lnTo>
                  <a:lnTo>
                    <a:pt x="1692325" y="4704270"/>
                  </a:lnTo>
                  <a:lnTo>
                    <a:pt x="1678711" y="4742370"/>
                  </a:lnTo>
                  <a:lnTo>
                    <a:pt x="1665503" y="4793170"/>
                  </a:lnTo>
                  <a:lnTo>
                    <a:pt x="1652714" y="4831270"/>
                  </a:lnTo>
                  <a:lnTo>
                    <a:pt x="1640332" y="4882070"/>
                  </a:lnTo>
                  <a:lnTo>
                    <a:pt x="1628381" y="4920170"/>
                  </a:lnTo>
                  <a:lnTo>
                    <a:pt x="1616849" y="4970970"/>
                  </a:lnTo>
                  <a:lnTo>
                    <a:pt x="1605749" y="5009070"/>
                  </a:lnTo>
                  <a:lnTo>
                    <a:pt x="1595069" y="5059870"/>
                  </a:lnTo>
                  <a:lnTo>
                    <a:pt x="1584820" y="5110670"/>
                  </a:lnTo>
                  <a:lnTo>
                    <a:pt x="1575003" y="5148770"/>
                  </a:lnTo>
                  <a:lnTo>
                    <a:pt x="1565617" y="5199570"/>
                  </a:lnTo>
                  <a:lnTo>
                    <a:pt x="1556664" y="5237670"/>
                  </a:lnTo>
                  <a:lnTo>
                    <a:pt x="1548155" y="5288470"/>
                  </a:lnTo>
                  <a:lnTo>
                    <a:pt x="1540078" y="5339270"/>
                  </a:lnTo>
                  <a:lnTo>
                    <a:pt x="1532458" y="5377370"/>
                  </a:lnTo>
                  <a:lnTo>
                    <a:pt x="1525270" y="5428170"/>
                  </a:lnTo>
                  <a:lnTo>
                    <a:pt x="1518539" y="5478970"/>
                  </a:lnTo>
                  <a:lnTo>
                    <a:pt x="1512252" y="5517070"/>
                  </a:lnTo>
                  <a:lnTo>
                    <a:pt x="1506410" y="5567870"/>
                  </a:lnTo>
                  <a:lnTo>
                    <a:pt x="1501025" y="5618670"/>
                  </a:lnTo>
                  <a:lnTo>
                    <a:pt x="1496110" y="5656770"/>
                  </a:lnTo>
                  <a:lnTo>
                    <a:pt x="1491640" y="5707570"/>
                  </a:lnTo>
                  <a:lnTo>
                    <a:pt x="1487627" y="5758370"/>
                  </a:lnTo>
                  <a:lnTo>
                    <a:pt x="1484083" y="5796470"/>
                  </a:lnTo>
                  <a:lnTo>
                    <a:pt x="1481010" y="5847270"/>
                  </a:lnTo>
                  <a:lnTo>
                    <a:pt x="1478394" y="5898070"/>
                  </a:lnTo>
                  <a:lnTo>
                    <a:pt x="1476260" y="5948870"/>
                  </a:lnTo>
                  <a:lnTo>
                    <a:pt x="1474584" y="5999670"/>
                  </a:lnTo>
                  <a:lnTo>
                    <a:pt x="1473390" y="6037770"/>
                  </a:lnTo>
                  <a:lnTo>
                    <a:pt x="1472666" y="6088570"/>
                  </a:lnTo>
                  <a:lnTo>
                    <a:pt x="1472425" y="6139370"/>
                  </a:lnTo>
                  <a:lnTo>
                    <a:pt x="1472666" y="6190170"/>
                  </a:lnTo>
                  <a:lnTo>
                    <a:pt x="1473390" y="6240970"/>
                  </a:lnTo>
                  <a:lnTo>
                    <a:pt x="1474584" y="6279070"/>
                  </a:lnTo>
                  <a:lnTo>
                    <a:pt x="1476260" y="6329870"/>
                  </a:lnTo>
                  <a:lnTo>
                    <a:pt x="1478394" y="6380670"/>
                  </a:lnTo>
                  <a:lnTo>
                    <a:pt x="1481010" y="6431470"/>
                  </a:lnTo>
                  <a:lnTo>
                    <a:pt x="1484083" y="6469570"/>
                  </a:lnTo>
                  <a:lnTo>
                    <a:pt x="1487627" y="6520370"/>
                  </a:lnTo>
                  <a:lnTo>
                    <a:pt x="1491640" y="6571170"/>
                  </a:lnTo>
                  <a:lnTo>
                    <a:pt x="1496110" y="6621970"/>
                  </a:lnTo>
                  <a:lnTo>
                    <a:pt x="1501025" y="6660070"/>
                  </a:lnTo>
                  <a:lnTo>
                    <a:pt x="1506410" y="6710870"/>
                  </a:lnTo>
                  <a:lnTo>
                    <a:pt x="1512252" y="6761670"/>
                  </a:lnTo>
                  <a:lnTo>
                    <a:pt x="1518539" y="6799770"/>
                  </a:lnTo>
                  <a:lnTo>
                    <a:pt x="1525270" y="6850570"/>
                  </a:lnTo>
                  <a:lnTo>
                    <a:pt x="1532458" y="6901370"/>
                  </a:lnTo>
                  <a:lnTo>
                    <a:pt x="1540078" y="6939470"/>
                  </a:lnTo>
                  <a:lnTo>
                    <a:pt x="1548155" y="6990270"/>
                  </a:lnTo>
                  <a:lnTo>
                    <a:pt x="1556664" y="7028370"/>
                  </a:lnTo>
                  <a:lnTo>
                    <a:pt x="1565617" y="7079170"/>
                  </a:lnTo>
                  <a:lnTo>
                    <a:pt x="1575003" y="7129970"/>
                  </a:lnTo>
                  <a:lnTo>
                    <a:pt x="1584820" y="7168070"/>
                  </a:lnTo>
                  <a:lnTo>
                    <a:pt x="1595069" y="7218870"/>
                  </a:lnTo>
                  <a:lnTo>
                    <a:pt x="1605749" y="7256970"/>
                  </a:lnTo>
                  <a:lnTo>
                    <a:pt x="1616849" y="7307770"/>
                  </a:lnTo>
                  <a:lnTo>
                    <a:pt x="1628381" y="7345870"/>
                  </a:lnTo>
                  <a:lnTo>
                    <a:pt x="1640332" y="7396670"/>
                  </a:lnTo>
                  <a:lnTo>
                    <a:pt x="1652714" y="7434770"/>
                  </a:lnTo>
                  <a:lnTo>
                    <a:pt x="1665503" y="7485570"/>
                  </a:lnTo>
                  <a:lnTo>
                    <a:pt x="1678711" y="7523670"/>
                  </a:lnTo>
                  <a:lnTo>
                    <a:pt x="1692325" y="7574470"/>
                  </a:lnTo>
                  <a:lnTo>
                    <a:pt x="1706359" y="7612570"/>
                  </a:lnTo>
                  <a:lnTo>
                    <a:pt x="1720786" y="7663370"/>
                  </a:lnTo>
                  <a:lnTo>
                    <a:pt x="1735632" y="7701470"/>
                  </a:lnTo>
                  <a:lnTo>
                    <a:pt x="1750885" y="7739570"/>
                  </a:lnTo>
                  <a:lnTo>
                    <a:pt x="1766531" y="7790370"/>
                  </a:lnTo>
                  <a:lnTo>
                    <a:pt x="1782584" y="7828470"/>
                  </a:lnTo>
                  <a:lnTo>
                    <a:pt x="1799031" y="7879270"/>
                  </a:lnTo>
                  <a:lnTo>
                    <a:pt x="1815871" y="7917370"/>
                  </a:lnTo>
                  <a:lnTo>
                    <a:pt x="1833105" y="7955470"/>
                  </a:lnTo>
                  <a:lnTo>
                    <a:pt x="1850732" y="8006270"/>
                  </a:lnTo>
                  <a:lnTo>
                    <a:pt x="1868754" y="8044370"/>
                  </a:lnTo>
                  <a:lnTo>
                    <a:pt x="1887143" y="8082470"/>
                  </a:lnTo>
                  <a:lnTo>
                    <a:pt x="1905927" y="8120570"/>
                  </a:lnTo>
                  <a:lnTo>
                    <a:pt x="1925091" y="8171370"/>
                  </a:lnTo>
                  <a:lnTo>
                    <a:pt x="1944636" y="8209470"/>
                  </a:lnTo>
                  <a:lnTo>
                    <a:pt x="1964563" y="8247570"/>
                  </a:lnTo>
                  <a:lnTo>
                    <a:pt x="1984857" y="8285670"/>
                  </a:lnTo>
                  <a:lnTo>
                    <a:pt x="2005533" y="8323770"/>
                  </a:lnTo>
                  <a:lnTo>
                    <a:pt x="2026564" y="8374570"/>
                  </a:lnTo>
                  <a:lnTo>
                    <a:pt x="2047976" y="8412670"/>
                  </a:lnTo>
                  <a:lnTo>
                    <a:pt x="2069744" y="8450770"/>
                  </a:lnTo>
                  <a:lnTo>
                    <a:pt x="2091880" y="8488870"/>
                  </a:lnTo>
                  <a:lnTo>
                    <a:pt x="2114372" y="8526970"/>
                  </a:lnTo>
                  <a:lnTo>
                    <a:pt x="2137232" y="8565070"/>
                  </a:lnTo>
                  <a:lnTo>
                    <a:pt x="2160447" y="8603170"/>
                  </a:lnTo>
                  <a:lnTo>
                    <a:pt x="2184006" y="8641270"/>
                  </a:lnTo>
                  <a:lnTo>
                    <a:pt x="2207933" y="8679370"/>
                  </a:lnTo>
                  <a:lnTo>
                    <a:pt x="2232202" y="8717470"/>
                  </a:lnTo>
                  <a:lnTo>
                    <a:pt x="2256815" y="8755570"/>
                  </a:lnTo>
                  <a:lnTo>
                    <a:pt x="2281771" y="8793670"/>
                  </a:lnTo>
                  <a:lnTo>
                    <a:pt x="2307082" y="8831770"/>
                  </a:lnTo>
                  <a:lnTo>
                    <a:pt x="2332723" y="8869870"/>
                  </a:lnTo>
                  <a:lnTo>
                    <a:pt x="2358707" y="8907970"/>
                  </a:lnTo>
                  <a:lnTo>
                    <a:pt x="2385034" y="8946070"/>
                  </a:lnTo>
                  <a:lnTo>
                    <a:pt x="2411679" y="8971470"/>
                  </a:lnTo>
                  <a:lnTo>
                    <a:pt x="2438666" y="9009570"/>
                  </a:lnTo>
                  <a:lnTo>
                    <a:pt x="2465984" y="9047670"/>
                  </a:lnTo>
                  <a:lnTo>
                    <a:pt x="2493619" y="9085770"/>
                  </a:lnTo>
                  <a:lnTo>
                    <a:pt x="2521597" y="9123870"/>
                  </a:lnTo>
                  <a:lnTo>
                    <a:pt x="2549880" y="9149270"/>
                  </a:lnTo>
                  <a:lnTo>
                    <a:pt x="2578493" y="9187370"/>
                  </a:lnTo>
                  <a:lnTo>
                    <a:pt x="2607424" y="9225470"/>
                  </a:lnTo>
                  <a:lnTo>
                    <a:pt x="2636672" y="9250870"/>
                  </a:lnTo>
                  <a:lnTo>
                    <a:pt x="2666225" y="9288970"/>
                  </a:lnTo>
                  <a:lnTo>
                    <a:pt x="2696095" y="9327070"/>
                  </a:lnTo>
                  <a:lnTo>
                    <a:pt x="2726271" y="9352470"/>
                  </a:lnTo>
                  <a:lnTo>
                    <a:pt x="2756763" y="9390570"/>
                  </a:lnTo>
                  <a:lnTo>
                    <a:pt x="2787548" y="9415970"/>
                  </a:lnTo>
                  <a:lnTo>
                    <a:pt x="2818638" y="9454070"/>
                  </a:lnTo>
                  <a:lnTo>
                    <a:pt x="2850032" y="9492170"/>
                  </a:lnTo>
                  <a:lnTo>
                    <a:pt x="2913710" y="9542970"/>
                  </a:lnTo>
                  <a:lnTo>
                    <a:pt x="2945981" y="9581070"/>
                  </a:lnTo>
                  <a:lnTo>
                    <a:pt x="2978556" y="9606470"/>
                  </a:lnTo>
                  <a:lnTo>
                    <a:pt x="3011411" y="9644570"/>
                  </a:lnTo>
                  <a:lnTo>
                    <a:pt x="3044558" y="9669970"/>
                  </a:lnTo>
                  <a:lnTo>
                    <a:pt x="3077984" y="9708070"/>
                  </a:lnTo>
                  <a:lnTo>
                    <a:pt x="3179965" y="9784270"/>
                  </a:lnTo>
                  <a:lnTo>
                    <a:pt x="3214509" y="9822370"/>
                  </a:lnTo>
                  <a:lnTo>
                    <a:pt x="3249320" y="9847770"/>
                  </a:lnTo>
                  <a:lnTo>
                    <a:pt x="3355390" y="9923970"/>
                  </a:lnTo>
                  <a:lnTo>
                    <a:pt x="3391268" y="9962070"/>
                  </a:lnTo>
                  <a:lnTo>
                    <a:pt x="3537407" y="10063670"/>
                  </a:lnTo>
                  <a:lnTo>
                    <a:pt x="3687584" y="10165270"/>
                  </a:lnTo>
                  <a:lnTo>
                    <a:pt x="3725748" y="10177970"/>
                  </a:lnTo>
                  <a:lnTo>
                    <a:pt x="3880777" y="10279570"/>
                  </a:lnTo>
                  <a:lnTo>
                    <a:pt x="8578850" y="10279570"/>
                  </a:lnTo>
                  <a:lnTo>
                    <a:pt x="8733879" y="10177970"/>
                  </a:lnTo>
                  <a:lnTo>
                    <a:pt x="8772042" y="10165270"/>
                  </a:lnTo>
                  <a:lnTo>
                    <a:pt x="8922220" y="10063670"/>
                  </a:lnTo>
                  <a:lnTo>
                    <a:pt x="9068359" y="9962070"/>
                  </a:lnTo>
                  <a:lnTo>
                    <a:pt x="9104236" y="9923970"/>
                  </a:lnTo>
                  <a:lnTo>
                    <a:pt x="9210307" y="9847770"/>
                  </a:lnTo>
                  <a:lnTo>
                    <a:pt x="9245117" y="9822370"/>
                  </a:lnTo>
                  <a:lnTo>
                    <a:pt x="9279661" y="9784270"/>
                  </a:lnTo>
                  <a:lnTo>
                    <a:pt x="9381642" y="9708070"/>
                  </a:lnTo>
                  <a:lnTo>
                    <a:pt x="9415069" y="9669970"/>
                  </a:lnTo>
                  <a:lnTo>
                    <a:pt x="9448216" y="9644570"/>
                  </a:lnTo>
                  <a:lnTo>
                    <a:pt x="9481071" y="9606470"/>
                  </a:lnTo>
                  <a:lnTo>
                    <a:pt x="9513646" y="9581070"/>
                  </a:lnTo>
                  <a:lnTo>
                    <a:pt x="9544558" y="9544571"/>
                  </a:lnTo>
                  <a:lnTo>
                    <a:pt x="10282682" y="10282682"/>
                  </a:lnTo>
                  <a:lnTo>
                    <a:pt x="10379761" y="10282682"/>
                  </a:lnTo>
                  <a:lnTo>
                    <a:pt x="10379761" y="8882748"/>
                  </a:lnTo>
                  <a:lnTo>
                    <a:pt x="10222344" y="8725344"/>
                  </a:lnTo>
                  <a:lnTo>
                    <a:pt x="10227437" y="8717470"/>
                  </a:lnTo>
                  <a:lnTo>
                    <a:pt x="10251707" y="8679370"/>
                  </a:lnTo>
                  <a:lnTo>
                    <a:pt x="10275621" y="8641270"/>
                  </a:lnTo>
                  <a:lnTo>
                    <a:pt x="10299192" y="8603170"/>
                  </a:lnTo>
                  <a:lnTo>
                    <a:pt x="10322408" y="8565070"/>
                  </a:lnTo>
                  <a:lnTo>
                    <a:pt x="10345255" y="8526970"/>
                  </a:lnTo>
                  <a:lnTo>
                    <a:pt x="10367759" y="8488870"/>
                  </a:lnTo>
                  <a:lnTo>
                    <a:pt x="10380739" y="8463470"/>
                  </a:lnTo>
                  <a:lnTo>
                    <a:pt x="10380739" y="380257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0" name="Google Shape;1360;p67"/>
            <p:cNvSpPr/>
            <p:nvPr/>
          </p:nvSpPr>
          <p:spPr>
            <a:xfrm>
              <a:off x="8583122" y="4315"/>
              <a:ext cx="9704069" cy="9704070"/>
            </a:xfrm>
            <a:custGeom>
              <a:rect b="b" l="l" r="r" t="t"/>
              <a:pathLst>
                <a:path extrusionOk="0" h="9704070" w="9704069">
                  <a:moveTo>
                    <a:pt x="0" y="0"/>
                  </a:moveTo>
                  <a:lnTo>
                    <a:pt x="9703906" y="0"/>
                  </a:lnTo>
                  <a:lnTo>
                    <a:pt x="9703906" y="9703906"/>
                  </a:lnTo>
                  <a:lnTo>
                    <a:pt x="0"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1" name="Google Shape;1361;p67"/>
            <p:cNvSpPr/>
            <p:nvPr/>
          </p:nvSpPr>
          <p:spPr>
            <a:xfrm>
              <a:off x="12131269" y="4317"/>
              <a:ext cx="6156325" cy="7724775"/>
            </a:xfrm>
            <a:custGeom>
              <a:rect b="b" l="l" r="r" t="t"/>
              <a:pathLst>
                <a:path extrusionOk="0" h="7724775" w="6156325">
                  <a:moveTo>
                    <a:pt x="6155753" y="0"/>
                  </a:moveTo>
                  <a:lnTo>
                    <a:pt x="5719546" y="0"/>
                  </a:lnTo>
                  <a:lnTo>
                    <a:pt x="3608260" y="2111298"/>
                  </a:lnTo>
                  <a:lnTo>
                    <a:pt x="1496974" y="0"/>
                  </a:lnTo>
                  <a:lnTo>
                    <a:pt x="0" y="0"/>
                  </a:lnTo>
                  <a:lnTo>
                    <a:pt x="2859773" y="2859786"/>
                  </a:lnTo>
                  <a:lnTo>
                    <a:pt x="2391130" y="3328428"/>
                  </a:lnTo>
                  <a:lnTo>
                    <a:pt x="2358593" y="3364674"/>
                  </a:lnTo>
                  <a:lnTo>
                    <a:pt x="2330691" y="3403422"/>
                  </a:lnTo>
                  <a:lnTo>
                    <a:pt x="2307450" y="3444290"/>
                  </a:lnTo>
                  <a:lnTo>
                    <a:pt x="2288857" y="3486886"/>
                  </a:lnTo>
                  <a:lnTo>
                    <a:pt x="2274913" y="3530828"/>
                  </a:lnTo>
                  <a:lnTo>
                    <a:pt x="2265616" y="3575748"/>
                  </a:lnTo>
                  <a:lnTo>
                    <a:pt x="2260968" y="3621227"/>
                  </a:lnTo>
                  <a:lnTo>
                    <a:pt x="2260968" y="3666909"/>
                  </a:lnTo>
                  <a:lnTo>
                    <a:pt x="2265616" y="3712400"/>
                  </a:lnTo>
                  <a:lnTo>
                    <a:pt x="2274913" y="3757307"/>
                  </a:lnTo>
                  <a:lnTo>
                    <a:pt x="2288857" y="3801262"/>
                  </a:lnTo>
                  <a:lnTo>
                    <a:pt x="2307450" y="3843858"/>
                  </a:lnTo>
                  <a:lnTo>
                    <a:pt x="2330691" y="3884726"/>
                  </a:lnTo>
                  <a:lnTo>
                    <a:pt x="2358593" y="3923474"/>
                  </a:lnTo>
                  <a:lnTo>
                    <a:pt x="2391130" y="3959720"/>
                  </a:lnTo>
                  <a:lnTo>
                    <a:pt x="6155753" y="7724343"/>
                  </a:lnTo>
                  <a:lnTo>
                    <a:pt x="6155753" y="6461798"/>
                  </a:lnTo>
                  <a:lnTo>
                    <a:pt x="3338055" y="3644100"/>
                  </a:lnTo>
                  <a:lnTo>
                    <a:pt x="3491065" y="3491090"/>
                  </a:lnTo>
                  <a:lnTo>
                    <a:pt x="5072177" y="5072189"/>
                  </a:lnTo>
                  <a:lnTo>
                    <a:pt x="5820664" y="4323702"/>
                  </a:lnTo>
                  <a:lnTo>
                    <a:pt x="4239552" y="2742590"/>
                  </a:lnTo>
                  <a:lnTo>
                    <a:pt x="6155753" y="826350"/>
                  </a:lnTo>
                  <a:lnTo>
                    <a:pt x="6155753" y="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2" name="Google Shape;1362;p67"/>
            <p:cNvSpPr/>
            <p:nvPr/>
          </p:nvSpPr>
          <p:spPr>
            <a:xfrm>
              <a:off x="12969981" y="4315"/>
              <a:ext cx="5317490" cy="4653280"/>
            </a:xfrm>
            <a:custGeom>
              <a:rect b="b" l="l" r="r" t="t"/>
              <a:pathLst>
                <a:path extrusionOk="0" h="4653280" w="5317490">
                  <a:moveTo>
                    <a:pt x="0" y="0"/>
                  </a:moveTo>
                  <a:lnTo>
                    <a:pt x="5317047" y="0"/>
                  </a:lnTo>
                  <a:lnTo>
                    <a:pt x="5317047" y="3988601"/>
                  </a:lnTo>
                  <a:lnTo>
                    <a:pt x="4652801" y="4652801"/>
                  </a:lnTo>
                  <a:lnTo>
                    <a:pt x="0" y="0"/>
                  </a:lnTo>
                  <a:close/>
                </a:path>
              </a:pathLst>
            </a:custGeom>
            <a:solidFill>
              <a:srgbClr val="49494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3" name="Google Shape;1363;p67"/>
            <p:cNvSpPr/>
            <p:nvPr/>
          </p:nvSpPr>
          <p:spPr>
            <a:xfrm>
              <a:off x="5726404" y="4317"/>
              <a:ext cx="11616055" cy="5020310"/>
            </a:xfrm>
            <a:custGeom>
              <a:rect b="b" l="l" r="r" t="t"/>
              <a:pathLst>
                <a:path extrusionOk="0" h="5020310" w="11616055">
                  <a:moveTo>
                    <a:pt x="8974074" y="2103056"/>
                  </a:moveTo>
                  <a:lnTo>
                    <a:pt x="8533854" y="2103056"/>
                  </a:lnTo>
                  <a:lnTo>
                    <a:pt x="8533854" y="2543289"/>
                  </a:lnTo>
                  <a:lnTo>
                    <a:pt x="8974074" y="2543289"/>
                  </a:lnTo>
                  <a:lnTo>
                    <a:pt x="8974074" y="2103056"/>
                  </a:lnTo>
                  <a:close/>
                </a:path>
                <a:path extrusionOk="0" h="5020310" w="11616055">
                  <a:moveTo>
                    <a:pt x="10294798" y="1662836"/>
                  </a:moveTo>
                  <a:lnTo>
                    <a:pt x="9854578" y="1662836"/>
                  </a:lnTo>
                  <a:lnTo>
                    <a:pt x="9854578" y="2103056"/>
                  </a:lnTo>
                  <a:lnTo>
                    <a:pt x="10294798" y="2103056"/>
                  </a:lnTo>
                  <a:lnTo>
                    <a:pt x="10294798" y="1662836"/>
                  </a:lnTo>
                  <a:close/>
                </a:path>
                <a:path extrusionOk="0" h="5020310" w="11616055">
                  <a:moveTo>
                    <a:pt x="10411142" y="0"/>
                  </a:moveTo>
                  <a:lnTo>
                    <a:pt x="9148585" y="0"/>
                  </a:lnTo>
                  <a:lnTo>
                    <a:pt x="5205565" y="3943019"/>
                  </a:lnTo>
                  <a:lnTo>
                    <a:pt x="1262545" y="0"/>
                  </a:lnTo>
                  <a:lnTo>
                    <a:pt x="0" y="0"/>
                  </a:lnTo>
                  <a:lnTo>
                    <a:pt x="3943019" y="3943019"/>
                  </a:lnTo>
                  <a:lnTo>
                    <a:pt x="4889944" y="4889957"/>
                  </a:lnTo>
                  <a:lnTo>
                    <a:pt x="4926177" y="4922494"/>
                  </a:lnTo>
                  <a:lnTo>
                    <a:pt x="4964925" y="4950384"/>
                  </a:lnTo>
                  <a:lnTo>
                    <a:pt x="5005794" y="4973625"/>
                  </a:lnTo>
                  <a:lnTo>
                    <a:pt x="5048389" y="4992230"/>
                  </a:lnTo>
                  <a:lnTo>
                    <a:pt x="5092331" y="5006175"/>
                  </a:lnTo>
                  <a:lnTo>
                    <a:pt x="5137239" y="5015471"/>
                  </a:lnTo>
                  <a:lnTo>
                    <a:pt x="5182730" y="5020119"/>
                  </a:lnTo>
                  <a:lnTo>
                    <a:pt x="5228412" y="5020119"/>
                  </a:lnTo>
                  <a:lnTo>
                    <a:pt x="5273903" y="5015471"/>
                  </a:lnTo>
                  <a:lnTo>
                    <a:pt x="5318811" y="5006175"/>
                  </a:lnTo>
                  <a:lnTo>
                    <a:pt x="5362753" y="4992230"/>
                  </a:lnTo>
                  <a:lnTo>
                    <a:pt x="5405348" y="4973625"/>
                  </a:lnTo>
                  <a:lnTo>
                    <a:pt x="5446217" y="4950384"/>
                  </a:lnTo>
                  <a:lnTo>
                    <a:pt x="5484965" y="4922494"/>
                  </a:lnTo>
                  <a:lnTo>
                    <a:pt x="5521198" y="4889957"/>
                  </a:lnTo>
                  <a:lnTo>
                    <a:pt x="10411142" y="0"/>
                  </a:lnTo>
                  <a:close/>
                </a:path>
                <a:path extrusionOk="0" h="5020310" w="11616055">
                  <a:moveTo>
                    <a:pt x="10735031" y="1222603"/>
                  </a:moveTo>
                  <a:lnTo>
                    <a:pt x="10294798" y="1222603"/>
                  </a:lnTo>
                  <a:lnTo>
                    <a:pt x="10294798" y="1662836"/>
                  </a:lnTo>
                  <a:lnTo>
                    <a:pt x="10735031" y="1662836"/>
                  </a:lnTo>
                  <a:lnTo>
                    <a:pt x="10735031" y="1222603"/>
                  </a:lnTo>
                  <a:close/>
                </a:path>
                <a:path extrusionOk="0" h="5020310" w="11616055">
                  <a:moveTo>
                    <a:pt x="11175251" y="1662836"/>
                  </a:moveTo>
                  <a:lnTo>
                    <a:pt x="10735031" y="1662836"/>
                  </a:lnTo>
                  <a:lnTo>
                    <a:pt x="10735031" y="2103056"/>
                  </a:lnTo>
                  <a:lnTo>
                    <a:pt x="11175251" y="2103056"/>
                  </a:lnTo>
                  <a:lnTo>
                    <a:pt x="11175251" y="1662836"/>
                  </a:lnTo>
                  <a:close/>
                </a:path>
                <a:path extrusionOk="0" h="5020310" w="11616055">
                  <a:moveTo>
                    <a:pt x="11615484" y="2103056"/>
                  </a:moveTo>
                  <a:lnTo>
                    <a:pt x="11175251" y="2103056"/>
                  </a:lnTo>
                  <a:lnTo>
                    <a:pt x="11175251" y="2543289"/>
                  </a:lnTo>
                  <a:lnTo>
                    <a:pt x="11615484" y="2543289"/>
                  </a:lnTo>
                  <a:lnTo>
                    <a:pt x="11615484" y="2103056"/>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364" name="Google Shape;1364;p67"/>
            <p:cNvPicPr preferRelativeResize="0"/>
            <p:nvPr/>
          </p:nvPicPr>
          <p:blipFill rotWithShape="1">
            <a:blip r:embed="rId3">
              <a:alphaModFix/>
            </a:blip>
            <a:srcRect b="0" l="0" r="0" t="0"/>
            <a:stretch/>
          </p:blipFill>
          <p:spPr>
            <a:xfrm>
              <a:off x="9986179" y="1993899"/>
              <a:ext cx="8301819" cy="8293098"/>
            </a:xfrm>
            <a:prstGeom prst="rect">
              <a:avLst/>
            </a:prstGeom>
            <a:noFill/>
            <a:ln>
              <a:noFill/>
            </a:ln>
          </p:spPr>
        </p:pic>
      </p:grpSp>
      <p:pic>
        <p:nvPicPr>
          <p:cNvPr id="1365" name="Google Shape;1365;p67"/>
          <p:cNvPicPr preferRelativeResize="0"/>
          <p:nvPr/>
        </p:nvPicPr>
        <p:blipFill rotWithShape="1">
          <a:blip r:embed="rId4">
            <a:alphaModFix/>
          </a:blip>
          <a:srcRect b="19491" l="23592" r="21477" t="15514"/>
          <a:stretch/>
        </p:blipFill>
        <p:spPr>
          <a:xfrm>
            <a:off x="259500" y="296550"/>
            <a:ext cx="2760875"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8"/>
          <p:cNvSpPr txBox="1"/>
          <p:nvPr>
            <p:ph type="title"/>
          </p:nvPr>
        </p:nvSpPr>
        <p:spPr>
          <a:xfrm>
            <a:off x="1386925" y="1391775"/>
            <a:ext cx="14141400" cy="7935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lang="en-US" sz="3750"/>
              <a:t>Rincian kerugian Financial</a:t>
            </a:r>
            <a:endParaRPr sz="2950"/>
          </a:p>
        </p:txBody>
      </p:sp>
      <p:grpSp>
        <p:nvGrpSpPr>
          <p:cNvPr id="223" name="Google Shape;223;p18"/>
          <p:cNvGrpSpPr/>
          <p:nvPr/>
        </p:nvGrpSpPr>
        <p:grpSpPr>
          <a:xfrm>
            <a:off x="0" y="9409239"/>
            <a:ext cx="18288211" cy="878204"/>
            <a:chOff x="0" y="9409239"/>
            <a:chExt cx="18288211" cy="878204"/>
          </a:xfrm>
        </p:grpSpPr>
        <p:sp>
          <p:nvSpPr>
            <p:cNvPr id="224" name="Google Shape;224;p18"/>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 name="Google Shape;225;p18"/>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6" name="Google Shape;226;p18"/>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27" name="Google Shape;227;p18"/>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28" name="Google Shape;228;p18"/>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29" name="Google Shape;229;p18"/>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0" name="Google Shape;230;p18"/>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31" name="Google Shape;231;p18"/>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232" name="Google Shape;232;p18"/>
          <p:cNvGrpSpPr/>
          <p:nvPr/>
        </p:nvGrpSpPr>
        <p:grpSpPr>
          <a:xfrm rot="10800000">
            <a:off x="-100" y="40614"/>
            <a:ext cx="18288211" cy="878204"/>
            <a:chOff x="0" y="9409239"/>
            <a:chExt cx="18288211" cy="878204"/>
          </a:xfrm>
        </p:grpSpPr>
        <p:sp>
          <p:nvSpPr>
            <p:cNvPr id="233" name="Google Shape;233;p18"/>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p18"/>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 name="Google Shape;235;p18"/>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6" name="Google Shape;236;p18"/>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37" name="Google Shape;237;p18"/>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38" name="Google Shape;238;p18"/>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9" name="Google Shape;239;p18"/>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40" name="Google Shape;240;p18"/>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241" name="Google Shape;241;p18"/>
          <p:cNvSpPr txBox="1"/>
          <p:nvPr/>
        </p:nvSpPr>
        <p:spPr>
          <a:xfrm>
            <a:off x="1386925" y="2658225"/>
            <a:ext cx="15689700" cy="292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900">
                <a:solidFill>
                  <a:schemeClr val="lt1"/>
                </a:solidFill>
                <a:latin typeface="Tahoma"/>
                <a:ea typeface="Tahoma"/>
                <a:cs typeface="Tahoma"/>
                <a:sym typeface="Tahoma"/>
              </a:rPr>
              <a:t>estimasi perhitungan:</a:t>
            </a:r>
            <a:endParaRPr sz="2900">
              <a:solidFill>
                <a:schemeClr val="lt1"/>
              </a:solidFill>
              <a:latin typeface="Tahoma"/>
              <a:ea typeface="Tahoma"/>
              <a:cs typeface="Tahoma"/>
              <a:sym typeface="Tahoma"/>
            </a:endParaRPr>
          </a:p>
          <a:p>
            <a:pPr indent="-412750" lvl="0" marL="457200" rtl="0" algn="just">
              <a:spcBef>
                <a:spcPts val="0"/>
              </a:spcBef>
              <a:spcAft>
                <a:spcPts val="0"/>
              </a:spcAft>
              <a:buClr>
                <a:schemeClr val="lt1"/>
              </a:buClr>
              <a:buSzPts val="2900"/>
              <a:buFont typeface="Tahoma"/>
              <a:buChar char="●"/>
            </a:pPr>
            <a:r>
              <a:rPr lang="en-US" sz="2900">
                <a:solidFill>
                  <a:schemeClr val="lt1"/>
                </a:solidFill>
                <a:latin typeface="Tahoma"/>
                <a:ea typeface="Tahoma"/>
                <a:cs typeface="Tahoma"/>
                <a:sym typeface="Tahoma"/>
              </a:rPr>
              <a:t>Jumlah pengajuan nasabah kredit: 10.000 pengajuan nasabah/bulan (setiap nasabah butuh 15-60 menit).</a:t>
            </a:r>
            <a:endParaRPr sz="2900">
              <a:solidFill>
                <a:schemeClr val="lt1"/>
              </a:solidFill>
              <a:latin typeface="Tahoma"/>
              <a:ea typeface="Tahoma"/>
              <a:cs typeface="Tahoma"/>
              <a:sym typeface="Tahoma"/>
            </a:endParaRPr>
          </a:p>
          <a:p>
            <a:pPr indent="-412750" lvl="0" marL="457200" rtl="0" algn="just">
              <a:spcBef>
                <a:spcPts val="0"/>
              </a:spcBef>
              <a:spcAft>
                <a:spcPts val="0"/>
              </a:spcAft>
              <a:buClr>
                <a:schemeClr val="lt1"/>
              </a:buClr>
              <a:buSzPts val="2900"/>
              <a:buFont typeface="Tahoma"/>
              <a:buChar char="●"/>
            </a:pPr>
            <a:r>
              <a:rPr lang="en-US" sz="2900">
                <a:solidFill>
                  <a:schemeClr val="lt1"/>
                </a:solidFill>
                <a:latin typeface="Tahoma"/>
                <a:ea typeface="Tahoma"/>
                <a:cs typeface="Tahoma"/>
                <a:sym typeface="Tahoma"/>
              </a:rPr>
              <a:t>Kebutuhan SDM: 50 SDM Analisis. (waktu= normal jam kerja= 8 jam)</a:t>
            </a:r>
            <a:endParaRPr sz="2900">
              <a:solidFill>
                <a:schemeClr val="lt1"/>
              </a:solidFill>
              <a:latin typeface="Tahoma"/>
              <a:ea typeface="Tahoma"/>
              <a:cs typeface="Tahoma"/>
              <a:sym typeface="Tahoma"/>
            </a:endParaRPr>
          </a:p>
          <a:p>
            <a:pPr indent="-412750" lvl="0" marL="457200" rtl="0" algn="just">
              <a:spcBef>
                <a:spcPts val="0"/>
              </a:spcBef>
              <a:spcAft>
                <a:spcPts val="0"/>
              </a:spcAft>
              <a:buClr>
                <a:schemeClr val="lt1"/>
              </a:buClr>
              <a:buSzPts val="2900"/>
              <a:buFont typeface="Tahoma"/>
              <a:buChar char="●"/>
            </a:pPr>
            <a:r>
              <a:rPr lang="en-US" sz="2900">
                <a:solidFill>
                  <a:schemeClr val="lt1"/>
                </a:solidFill>
                <a:latin typeface="Tahoma"/>
                <a:ea typeface="Tahoma"/>
                <a:cs typeface="Tahoma"/>
                <a:sym typeface="Tahoma"/>
              </a:rPr>
              <a:t>Gaji SDM= 8 jt/bln x 50 = Rp. 400 jt/bln= </a:t>
            </a:r>
            <a:r>
              <a:rPr b="1" lang="en-US" sz="2850">
                <a:solidFill>
                  <a:schemeClr val="lt1"/>
                </a:solidFill>
                <a:latin typeface="Playfair Display"/>
                <a:ea typeface="Playfair Display"/>
                <a:cs typeface="Playfair Display"/>
                <a:sym typeface="Playfair Display"/>
              </a:rPr>
              <a:t> ± </a:t>
            </a:r>
            <a:r>
              <a:rPr lang="en-US" sz="2900">
                <a:solidFill>
                  <a:schemeClr val="lt1"/>
                </a:solidFill>
                <a:latin typeface="Tahoma"/>
                <a:ea typeface="Tahoma"/>
                <a:cs typeface="Tahoma"/>
                <a:sym typeface="Tahoma"/>
              </a:rPr>
              <a:t>4,8 miliar/Tahun.</a:t>
            </a:r>
            <a:endParaRPr sz="2900">
              <a:solidFill>
                <a:schemeClr val="lt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952599" y="1391775"/>
            <a:ext cx="166833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lang="en-US" sz="7650"/>
              <a:t>Objectives</a:t>
            </a:r>
            <a:endParaRPr sz="7650"/>
          </a:p>
        </p:txBody>
      </p:sp>
      <p:grpSp>
        <p:nvGrpSpPr>
          <p:cNvPr id="247" name="Google Shape;247;p19"/>
          <p:cNvGrpSpPr/>
          <p:nvPr/>
        </p:nvGrpSpPr>
        <p:grpSpPr>
          <a:xfrm>
            <a:off x="0" y="9409239"/>
            <a:ext cx="18288211" cy="878204"/>
            <a:chOff x="0" y="9409239"/>
            <a:chExt cx="18288211" cy="878204"/>
          </a:xfrm>
        </p:grpSpPr>
        <p:sp>
          <p:nvSpPr>
            <p:cNvPr id="248" name="Google Shape;248;p19"/>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19"/>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19"/>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1" name="Google Shape;251;p19"/>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52" name="Google Shape;252;p19"/>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53" name="Google Shape;253;p19"/>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4" name="Google Shape;254;p19"/>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55" name="Google Shape;255;p19"/>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256" name="Google Shape;256;p19"/>
          <p:cNvGrpSpPr/>
          <p:nvPr/>
        </p:nvGrpSpPr>
        <p:grpSpPr>
          <a:xfrm rot="10800000">
            <a:off x="-100" y="40614"/>
            <a:ext cx="18288211" cy="878204"/>
            <a:chOff x="0" y="9409239"/>
            <a:chExt cx="18288211" cy="878204"/>
          </a:xfrm>
        </p:grpSpPr>
        <p:sp>
          <p:nvSpPr>
            <p:cNvPr id="257" name="Google Shape;257;p19"/>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8" name="Google Shape;258;p19"/>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19"/>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0" name="Google Shape;260;p19"/>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61" name="Google Shape;261;p19"/>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62" name="Google Shape;262;p19"/>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3" name="Google Shape;263;p19"/>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64" name="Google Shape;264;p19"/>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265" name="Google Shape;265;p19"/>
          <p:cNvSpPr txBox="1"/>
          <p:nvPr/>
        </p:nvSpPr>
        <p:spPr>
          <a:xfrm>
            <a:off x="1550050" y="2981650"/>
            <a:ext cx="15188100" cy="55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chemeClr val="lt1"/>
              </a:solidFill>
            </a:endParaRPr>
          </a:p>
          <a:p>
            <a:pPr indent="-469900" lvl="0" marL="457200" rtl="0" algn="just">
              <a:spcBef>
                <a:spcPts val="0"/>
              </a:spcBef>
              <a:spcAft>
                <a:spcPts val="0"/>
              </a:spcAft>
              <a:buClr>
                <a:schemeClr val="lt1"/>
              </a:buClr>
              <a:buSzPts val="3800"/>
              <a:buChar char="●"/>
            </a:pPr>
            <a:r>
              <a:rPr b="1" lang="en-US" sz="2300">
                <a:solidFill>
                  <a:schemeClr val="lt1"/>
                </a:solidFill>
              </a:rPr>
              <a:t>Meningkatkan akurasi prediksi risiko kredit</a:t>
            </a:r>
            <a:r>
              <a:rPr lang="en-US" sz="2300">
                <a:solidFill>
                  <a:schemeClr val="lt1"/>
                </a:solidFill>
              </a:rPr>
              <a:t> dari </a:t>
            </a:r>
            <a:r>
              <a:rPr b="1" lang="en-US" sz="2300">
                <a:solidFill>
                  <a:schemeClr val="lt1"/>
                </a:solidFill>
              </a:rPr>
              <a:t>70%</a:t>
            </a:r>
            <a:r>
              <a:rPr lang="en-US" sz="2300">
                <a:solidFill>
                  <a:schemeClr val="lt1"/>
                </a:solidFill>
              </a:rPr>
              <a:t> (manual) menjadi </a:t>
            </a:r>
            <a:r>
              <a:rPr b="1" lang="en-US" sz="2300">
                <a:solidFill>
                  <a:schemeClr val="lt1"/>
                </a:solidFill>
              </a:rPr>
              <a:t>89%</a:t>
            </a:r>
            <a:r>
              <a:rPr lang="en-US" sz="2300">
                <a:solidFill>
                  <a:schemeClr val="lt1"/>
                </a:solidFill>
              </a:rPr>
              <a:t> dalam </a:t>
            </a:r>
            <a:r>
              <a:rPr b="1" lang="en-US" sz="2300">
                <a:solidFill>
                  <a:schemeClr val="lt1"/>
                </a:solidFill>
              </a:rPr>
              <a:t>12 bulan</a:t>
            </a:r>
            <a:r>
              <a:rPr lang="en-US" sz="2300">
                <a:solidFill>
                  <a:schemeClr val="lt1"/>
                </a:solidFill>
              </a:rPr>
              <a:t> dengan machine learning.</a:t>
            </a:r>
            <a:endParaRPr sz="2300">
              <a:solidFill>
                <a:schemeClr val="lt1"/>
              </a:solidFill>
            </a:endParaRPr>
          </a:p>
          <a:p>
            <a:pPr indent="-469900" lvl="0" marL="457200" rtl="0" algn="just">
              <a:spcBef>
                <a:spcPts val="0"/>
              </a:spcBef>
              <a:spcAft>
                <a:spcPts val="0"/>
              </a:spcAft>
              <a:buClr>
                <a:schemeClr val="lt1"/>
              </a:buClr>
              <a:buSzPts val="3800"/>
              <a:buChar char="●"/>
            </a:pPr>
            <a:r>
              <a:rPr b="1" lang="en-US" sz="2300">
                <a:solidFill>
                  <a:schemeClr val="lt1"/>
                </a:solidFill>
              </a:rPr>
              <a:t>Mengurangi tingkat gagal bayar (default rate)</a:t>
            </a:r>
            <a:r>
              <a:rPr lang="en-US" sz="2300">
                <a:solidFill>
                  <a:schemeClr val="lt1"/>
                </a:solidFill>
              </a:rPr>
              <a:t> dari </a:t>
            </a:r>
            <a:r>
              <a:rPr b="1" lang="en-US" sz="2300">
                <a:solidFill>
                  <a:schemeClr val="lt1"/>
                </a:solidFill>
              </a:rPr>
              <a:t>12.5% (manual) ke &lt;5%</a:t>
            </a:r>
            <a:r>
              <a:rPr lang="en-US" sz="2300">
                <a:solidFill>
                  <a:schemeClr val="lt1"/>
                </a:solidFill>
              </a:rPr>
              <a:t> melalui model AI dalam </a:t>
            </a:r>
            <a:r>
              <a:rPr b="1" lang="en-US" sz="2300">
                <a:solidFill>
                  <a:schemeClr val="lt1"/>
                </a:solidFill>
              </a:rPr>
              <a:t>1 tahun</a:t>
            </a:r>
            <a:r>
              <a:rPr lang="en-US" sz="2300">
                <a:solidFill>
                  <a:schemeClr val="lt1"/>
                </a:solidFill>
              </a:rPr>
              <a:t>.</a:t>
            </a:r>
            <a:endParaRPr sz="2300">
              <a:solidFill>
                <a:schemeClr val="lt1"/>
              </a:solidFill>
            </a:endParaRPr>
          </a:p>
          <a:p>
            <a:pPr indent="-469900" lvl="0" marL="457200" rtl="0" algn="just">
              <a:spcBef>
                <a:spcPts val="0"/>
              </a:spcBef>
              <a:spcAft>
                <a:spcPts val="0"/>
              </a:spcAft>
              <a:buClr>
                <a:schemeClr val="lt1"/>
              </a:buClr>
              <a:buSzPts val="3800"/>
              <a:buChar char="●"/>
            </a:pPr>
            <a:r>
              <a:rPr b="1" lang="en-US" sz="2300">
                <a:solidFill>
                  <a:schemeClr val="lt1"/>
                </a:solidFill>
              </a:rPr>
              <a:t>Mempercepat waktu persetujuan pinjaman</a:t>
            </a:r>
            <a:r>
              <a:rPr lang="en-US" sz="2300">
                <a:solidFill>
                  <a:schemeClr val="lt1"/>
                </a:solidFill>
              </a:rPr>
              <a:t> dari rata-rata </a:t>
            </a:r>
            <a:r>
              <a:rPr b="1" lang="en-US" sz="2300">
                <a:solidFill>
                  <a:schemeClr val="lt1"/>
                </a:solidFill>
              </a:rPr>
              <a:t>1 minggu menjadi 1.88 detik</a:t>
            </a:r>
            <a:r>
              <a:rPr lang="en-US" sz="2300">
                <a:solidFill>
                  <a:schemeClr val="lt1"/>
                </a:solidFill>
              </a:rPr>
              <a:t> melalui otomatisasi AI dalam </a:t>
            </a:r>
            <a:r>
              <a:rPr b="1" lang="en-US" sz="2300">
                <a:solidFill>
                  <a:schemeClr val="lt1"/>
                </a:solidFill>
              </a:rPr>
              <a:t>12 bulan</a:t>
            </a:r>
            <a:r>
              <a:rPr lang="en-US" sz="2300">
                <a:solidFill>
                  <a:schemeClr val="lt1"/>
                </a:solidFill>
              </a:rPr>
              <a:t>.</a:t>
            </a:r>
            <a:endParaRPr sz="2300">
              <a:solidFill>
                <a:schemeClr val="lt1"/>
              </a:solidFill>
            </a:endParaRPr>
          </a:p>
          <a:p>
            <a:pPr indent="-469900" lvl="0" marL="457200" rtl="0" algn="just">
              <a:spcBef>
                <a:spcPts val="0"/>
              </a:spcBef>
              <a:spcAft>
                <a:spcPts val="0"/>
              </a:spcAft>
              <a:buClr>
                <a:schemeClr val="lt1"/>
              </a:buClr>
              <a:buSzPts val="3800"/>
              <a:buChar char="●"/>
            </a:pPr>
            <a:r>
              <a:rPr b="1" lang="en-US" sz="2300">
                <a:solidFill>
                  <a:schemeClr val="lt1"/>
                </a:solidFill>
              </a:rPr>
              <a:t>Menurunkan kebutuhan tenaga analis kredit</a:t>
            </a:r>
            <a:r>
              <a:rPr lang="en-US" sz="2300">
                <a:solidFill>
                  <a:schemeClr val="lt1"/>
                </a:solidFill>
              </a:rPr>
              <a:t> hingga </a:t>
            </a:r>
            <a:r>
              <a:rPr b="1" lang="en-US" sz="2300">
                <a:solidFill>
                  <a:schemeClr val="lt1"/>
                </a:solidFill>
              </a:rPr>
              <a:t>90%</a:t>
            </a:r>
            <a:r>
              <a:rPr lang="en-US" sz="2300">
                <a:solidFill>
                  <a:schemeClr val="lt1"/>
                </a:solidFill>
              </a:rPr>
              <a:t> dengan otomatisasi pemrosesan data dalam </a:t>
            </a:r>
            <a:r>
              <a:rPr b="1" lang="en-US" sz="2300">
                <a:solidFill>
                  <a:schemeClr val="lt1"/>
                </a:solidFill>
              </a:rPr>
              <a:t>1 tahun</a:t>
            </a:r>
            <a:r>
              <a:rPr lang="en-US" sz="2300">
                <a:solidFill>
                  <a:schemeClr val="lt1"/>
                </a:solidFill>
              </a:rPr>
              <a:t>.</a:t>
            </a:r>
            <a:endParaRPr sz="2300">
              <a:solidFill>
                <a:schemeClr val="lt1"/>
              </a:solidFill>
            </a:endParaRPr>
          </a:p>
          <a:p>
            <a:pPr indent="-469900" lvl="0" marL="457200" rtl="0" algn="just">
              <a:spcBef>
                <a:spcPts val="0"/>
              </a:spcBef>
              <a:spcAft>
                <a:spcPts val="0"/>
              </a:spcAft>
              <a:buClr>
                <a:schemeClr val="lt1"/>
              </a:buClr>
              <a:buSzPts val="3800"/>
              <a:buChar char="●"/>
            </a:pPr>
            <a:r>
              <a:rPr b="1" lang="en-US" sz="2300">
                <a:solidFill>
                  <a:schemeClr val="lt1"/>
                </a:solidFill>
              </a:rPr>
              <a:t>Menghemat biaya operasional</a:t>
            </a:r>
            <a:r>
              <a:rPr lang="en-US" sz="2300">
                <a:solidFill>
                  <a:schemeClr val="lt1"/>
                </a:solidFill>
              </a:rPr>
              <a:t> hingga </a:t>
            </a:r>
            <a:r>
              <a:rPr b="1" lang="en-US" sz="2300">
                <a:solidFill>
                  <a:schemeClr val="lt1"/>
                </a:solidFill>
              </a:rPr>
              <a:t>Rp 4,3 Miliar per bulan</a:t>
            </a:r>
            <a:r>
              <a:rPr lang="en-US" sz="2300">
                <a:solidFill>
                  <a:schemeClr val="lt1"/>
                </a:solidFill>
              </a:rPr>
              <a:t> dengan pengurangan kebutuhan tenaga kerja manual.</a:t>
            </a:r>
            <a:endParaRPr sz="2300">
              <a:solidFill>
                <a:schemeClr val="lt1"/>
              </a:solidFill>
            </a:endParaRPr>
          </a:p>
          <a:p>
            <a:pPr indent="0" lvl="0" marL="457200" rtl="0" algn="just">
              <a:spcBef>
                <a:spcPts val="0"/>
              </a:spcBef>
              <a:spcAft>
                <a:spcPts val="0"/>
              </a:spcAft>
              <a:buNone/>
            </a:pPr>
            <a:r>
              <a:t/>
            </a:r>
            <a:endParaRPr sz="3000">
              <a:solidFill>
                <a:schemeClr val="lt1"/>
              </a:solidFill>
            </a:endParaRPr>
          </a:p>
          <a:p>
            <a:pPr indent="0" lvl="0" marL="0" rtl="0" algn="just">
              <a:spcBef>
                <a:spcPts val="0"/>
              </a:spcBef>
              <a:spcAft>
                <a:spcPts val="0"/>
              </a:spcAft>
              <a:buNone/>
            </a:pPr>
            <a:r>
              <a:t/>
            </a:r>
            <a:endParaRPr sz="2600">
              <a:solidFill>
                <a:schemeClr val="lt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a:off x="952599" y="1391775"/>
            <a:ext cx="16683300" cy="1376400"/>
          </a:xfrm>
          <a:prstGeom prst="rect">
            <a:avLst/>
          </a:prstGeom>
          <a:noFill/>
          <a:ln>
            <a:noFill/>
          </a:ln>
        </p:spPr>
        <p:txBody>
          <a:bodyPr anchorCtr="0" anchor="t" bIns="0" lIns="0" spcFirstLastPara="1" rIns="0" wrap="square" tIns="230500">
            <a:spAutoFit/>
          </a:bodyPr>
          <a:lstStyle/>
          <a:p>
            <a:pPr indent="0" lvl="0" marL="12700" marR="5080" rtl="0" algn="l">
              <a:lnSpc>
                <a:spcPct val="97124"/>
              </a:lnSpc>
              <a:spcBef>
                <a:spcPts val="0"/>
              </a:spcBef>
              <a:spcAft>
                <a:spcPts val="0"/>
              </a:spcAft>
              <a:buNone/>
            </a:pPr>
            <a:r>
              <a:rPr lang="en-US" sz="7650"/>
              <a:t>Business Metric</a:t>
            </a:r>
            <a:endParaRPr sz="7650"/>
          </a:p>
        </p:txBody>
      </p:sp>
      <p:grpSp>
        <p:nvGrpSpPr>
          <p:cNvPr id="271" name="Google Shape;271;p20"/>
          <p:cNvGrpSpPr/>
          <p:nvPr/>
        </p:nvGrpSpPr>
        <p:grpSpPr>
          <a:xfrm>
            <a:off x="0" y="9409239"/>
            <a:ext cx="18288211" cy="878204"/>
            <a:chOff x="0" y="9409239"/>
            <a:chExt cx="18288211" cy="878204"/>
          </a:xfrm>
        </p:grpSpPr>
        <p:sp>
          <p:nvSpPr>
            <p:cNvPr id="272" name="Google Shape;272;p20"/>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p20"/>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 name="Google Shape;274;p20"/>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5" name="Google Shape;275;p20"/>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76" name="Google Shape;276;p20"/>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77" name="Google Shape;277;p20"/>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8" name="Google Shape;278;p20"/>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79" name="Google Shape;279;p20"/>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grpSp>
        <p:nvGrpSpPr>
          <p:cNvPr id="280" name="Google Shape;280;p20"/>
          <p:cNvGrpSpPr/>
          <p:nvPr/>
        </p:nvGrpSpPr>
        <p:grpSpPr>
          <a:xfrm rot="10800000">
            <a:off x="-100" y="40614"/>
            <a:ext cx="18288211" cy="878204"/>
            <a:chOff x="0" y="9409239"/>
            <a:chExt cx="18288211" cy="878204"/>
          </a:xfrm>
        </p:grpSpPr>
        <p:sp>
          <p:nvSpPr>
            <p:cNvPr id="281" name="Google Shape;281;p20"/>
            <p:cNvSpPr/>
            <p:nvPr/>
          </p:nvSpPr>
          <p:spPr>
            <a:xfrm>
              <a:off x="14665455" y="9452992"/>
              <a:ext cx="1289050" cy="834390"/>
            </a:xfrm>
            <a:custGeom>
              <a:rect b="b" l="l" r="r" t="t"/>
              <a:pathLst>
                <a:path extrusionOk="0" h="834390" w="1289050">
                  <a:moveTo>
                    <a:pt x="1288802" y="834010"/>
                  </a:moveTo>
                  <a:lnTo>
                    <a:pt x="378218" y="834010"/>
                  </a:lnTo>
                  <a:lnTo>
                    <a:pt x="0" y="237516"/>
                  </a:lnTo>
                  <a:lnTo>
                    <a:pt x="762553" y="0"/>
                  </a:lnTo>
                  <a:lnTo>
                    <a:pt x="1288802" y="834010"/>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 name="Google Shape;282;p20"/>
            <p:cNvSpPr/>
            <p:nvPr/>
          </p:nvSpPr>
          <p:spPr>
            <a:xfrm>
              <a:off x="0" y="9409239"/>
              <a:ext cx="18288000" cy="878204"/>
            </a:xfrm>
            <a:custGeom>
              <a:rect b="b" l="l" r="r" t="t"/>
              <a:pathLst>
                <a:path extrusionOk="0" h="878204" w="18288000">
                  <a:moveTo>
                    <a:pt x="18288000" y="877763"/>
                  </a:moveTo>
                  <a:lnTo>
                    <a:pt x="9851421" y="877763"/>
                  </a:lnTo>
                  <a:lnTo>
                    <a:pt x="10002625" y="662546"/>
                  </a:lnTo>
                  <a:lnTo>
                    <a:pt x="16190563" y="662546"/>
                  </a:lnTo>
                  <a:lnTo>
                    <a:pt x="16640595" y="0"/>
                  </a:lnTo>
                  <a:lnTo>
                    <a:pt x="18288000" y="0"/>
                  </a:lnTo>
                  <a:lnTo>
                    <a:pt x="18288000" y="877763"/>
                  </a:lnTo>
                  <a:close/>
                </a:path>
                <a:path extrusionOk="0" h="878204" w="18288000">
                  <a:moveTo>
                    <a:pt x="8441207" y="877763"/>
                  </a:moveTo>
                  <a:lnTo>
                    <a:pt x="0" y="877763"/>
                  </a:lnTo>
                  <a:lnTo>
                    <a:pt x="0" y="732"/>
                  </a:lnTo>
                  <a:lnTo>
                    <a:pt x="1727039" y="6250"/>
                  </a:lnTo>
                  <a:lnTo>
                    <a:pt x="2177071" y="662546"/>
                  </a:lnTo>
                  <a:lnTo>
                    <a:pt x="8290004" y="662546"/>
                  </a:lnTo>
                  <a:lnTo>
                    <a:pt x="8441207" y="877763"/>
                  </a:lnTo>
                  <a:close/>
                </a:path>
              </a:pathLst>
            </a:custGeom>
            <a:solidFill>
              <a:srgbClr val="29292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 name="Google Shape;283;p20"/>
            <p:cNvSpPr/>
            <p:nvPr/>
          </p:nvSpPr>
          <p:spPr>
            <a:xfrm>
              <a:off x="10952692" y="9584252"/>
              <a:ext cx="7335519" cy="702945"/>
            </a:xfrm>
            <a:custGeom>
              <a:rect b="b" l="l" r="r" t="t"/>
              <a:pathLst>
                <a:path extrusionOk="0" h="702945" w="7335519">
                  <a:moveTo>
                    <a:pt x="5409878" y="702751"/>
                  </a:moveTo>
                  <a:lnTo>
                    <a:pt x="0" y="702751"/>
                  </a:lnTo>
                  <a:lnTo>
                    <a:pt x="0" y="675047"/>
                  </a:lnTo>
                  <a:lnTo>
                    <a:pt x="5331627" y="675047"/>
                  </a:lnTo>
                  <a:lnTo>
                    <a:pt x="5756657" y="12500"/>
                  </a:lnTo>
                  <a:lnTo>
                    <a:pt x="5769158" y="0"/>
                  </a:lnTo>
                  <a:lnTo>
                    <a:pt x="7335307" y="0"/>
                  </a:lnTo>
                  <a:lnTo>
                    <a:pt x="7335307" y="75005"/>
                  </a:lnTo>
                  <a:lnTo>
                    <a:pt x="5806660" y="75005"/>
                  </a:lnTo>
                  <a:lnTo>
                    <a:pt x="5409878"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4" name="Google Shape;284;p20"/>
            <p:cNvPicPr preferRelativeResize="0"/>
            <p:nvPr/>
          </p:nvPicPr>
          <p:blipFill rotWithShape="1">
            <a:blip r:embed="rId3">
              <a:alphaModFix/>
            </a:blip>
            <a:srcRect b="0" l="0" r="0" t="0"/>
            <a:stretch/>
          </p:blipFill>
          <p:spPr>
            <a:xfrm>
              <a:off x="13989195" y="9452992"/>
              <a:ext cx="1438813" cy="834010"/>
            </a:xfrm>
            <a:prstGeom prst="rect">
              <a:avLst/>
            </a:prstGeom>
            <a:noFill/>
            <a:ln>
              <a:noFill/>
            </a:ln>
          </p:spPr>
        </p:pic>
        <p:pic>
          <p:nvPicPr>
            <p:cNvPr id="285" name="Google Shape;285;p20"/>
            <p:cNvPicPr preferRelativeResize="0"/>
            <p:nvPr/>
          </p:nvPicPr>
          <p:blipFill rotWithShape="1">
            <a:blip r:embed="rId4">
              <a:alphaModFix/>
            </a:blip>
            <a:srcRect b="0" l="0" r="0" t="0"/>
            <a:stretch/>
          </p:blipFill>
          <p:spPr>
            <a:xfrm>
              <a:off x="10524095" y="9452992"/>
              <a:ext cx="1447419" cy="834010"/>
            </a:xfrm>
            <a:prstGeom prst="rect">
              <a:avLst/>
            </a:prstGeom>
            <a:noFill/>
            <a:ln>
              <a:noFill/>
            </a:ln>
          </p:spPr>
        </p:pic>
        <p:sp>
          <p:nvSpPr>
            <p:cNvPr id="286" name="Google Shape;286;p20"/>
            <p:cNvSpPr/>
            <p:nvPr/>
          </p:nvSpPr>
          <p:spPr>
            <a:xfrm>
              <a:off x="0" y="9584252"/>
              <a:ext cx="7409180" cy="702945"/>
            </a:xfrm>
            <a:custGeom>
              <a:rect b="b" l="l" r="r" t="t"/>
              <a:pathLst>
                <a:path extrusionOk="0" h="702945" w="7409180">
                  <a:moveTo>
                    <a:pt x="7408691" y="702751"/>
                  </a:moveTo>
                  <a:lnTo>
                    <a:pt x="1998485" y="702751"/>
                  </a:lnTo>
                  <a:lnTo>
                    <a:pt x="1595780" y="75005"/>
                  </a:lnTo>
                  <a:lnTo>
                    <a:pt x="0" y="75005"/>
                  </a:lnTo>
                  <a:lnTo>
                    <a:pt x="0" y="0"/>
                  </a:lnTo>
                  <a:lnTo>
                    <a:pt x="1633283" y="0"/>
                  </a:lnTo>
                  <a:lnTo>
                    <a:pt x="1645784" y="12500"/>
                  </a:lnTo>
                  <a:lnTo>
                    <a:pt x="2070814" y="675047"/>
                  </a:lnTo>
                  <a:lnTo>
                    <a:pt x="7408691" y="675047"/>
                  </a:lnTo>
                  <a:lnTo>
                    <a:pt x="7408691" y="702751"/>
                  </a:lnTo>
                  <a:close/>
                </a:path>
              </a:pathLst>
            </a:custGeom>
            <a:solidFill>
              <a:srgbClr val="FFC7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7" name="Google Shape;287;p20"/>
            <p:cNvPicPr preferRelativeResize="0"/>
            <p:nvPr/>
          </p:nvPicPr>
          <p:blipFill rotWithShape="1">
            <a:blip r:embed="rId5">
              <a:alphaModFix/>
            </a:blip>
            <a:srcRect b="0" l="0" r="0" t="0"/>
            <a:stretch/>
          </p:blipFill>
          <p:spPr>
            <a:xfrm>
              <a:off x="2864620" y="9452992"/>
              <a:ext cx="1438813" cy="834010"/>
            </a:xfrm>
            <a:prstGeom prst="rect">
              <a:avLst/>
            </a:prstGeom>
            <a:noFill/>
            <a:ln>
              <a:noFill/>
            </a:ln>
          </p:spPr>
        </p:pic>
        <p:pic>
          <p:nvPicPr>
            <p:cNvPr id="288" name="Google Shape;288;p20"/>
            <p:cNvPicPr preferRelativeResize="0"/>
            <p:nvPr/>
          </p:nvPicPr>
          <p:blipFill rotWithShape="1">
            <a:blip r:embed="rId6">
              <a:alphaModFix/>
            </a:blip>
            <a:srcRect b="0" l="0" r="0" t="0"/>
            <a:stretch/>
          </p:blipFill>
          <p:spPr>
            <a:xfrm>
              <a:off x="6321114" y="9452992"/>
              <a:ext cx="1447419" cy="834010"/>
            </a:xfrm>
            <a:prstGeom prst="rect">
              <a:avLst/>
            </a:prstGeom>
            <a:noFill/>
            <a:ln>
              <a:noFill/>
            </a:ln>
          </p:spPr>
        </p:pic>
      </p:grpSp>
      <p:sp>
        <p:nvSpPr>
          <p:cNvPr id="289" name="Google Shape;289;p20"/>
          <p:cNvSpPr txBox="1"/>
          <p:nvPr/>
        </p:nvSpPr>
        <p:spPr>
          <a:xfrm>
            <a:off x="1820850" y="3131200"/>
            <a:ext cx="14090400" cy="489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400">
              <a:solidFill>
                <a:schemeClr val="lt1"/>
              </a:solidFill>
              <a:latin typeface="Tahoma"/>
              <a:ea typeface="Tahoma"/>
              <a:cs typeface="Tahoma"/>
              <a:sym typeface="Tahoma"/>
            </a:endParaRPr>
          </a:p>
          <a:p>
            <a:pPr indent="-387350" lvl="0" marL="457200" rtl="0" algn="just">
              <a:lnSpc>
                <a:spcPct val="115000"/>
              </a:lnSpc>
              <a:spcBef>
                <a:spcPts val="1200"/>
              </a:spcBef>
              <a:spcAft>
                <a:spcPts val="0"/>
              </a:spcAft>
              <a:buClr>
                <a:schemeClr val="lt1"/>
              </a:buClr>
              <a:buSzPts val="2500"/>
              <a:buChar char="●"/>
            </a:pPr>
            <a:r>
              <a:rPr b="1" lang="en-US" sz="2500">
                <a:solidFill>
                  <a:schemeClr val="lt1"/>
                </a:solidFill>
              </a:rPr>
              <a:t>Akurasi model prediksi risiko kredit (%)</a:t>
            </a:r>
            <a:r>
              <a:rPr lang="en-US" sz="2500">
                <a:solidFill>
                  <a:schemeClr val="lt1"/>
                </a:solidFill>
              </a:rPr>
              <a:t> =89% ( Seberapa tepat machine learning dalam mengklasifikasikan peminjam berisiko tinggi)</a:t>
            </a:r>
            <a:endParaRPr sz="2500">
              <a:solidFill>
                <a:schemeClr val="lt1"/>
              </a:solidFill>
            </a:endParaRPr>
          </a:p>
          <a:p>
            <a:pPr indent="-387350" lvl="0" marL="457200" rtl="0" algn="just">
              <a:lnSpc>
                <a:spcPct val="115000"/>
              </a:lnSpc>
              <a:spcBef>
                <a:spcPts val="0"/>
              </a:spcBef>
              <a:spcAft>
                <a:spcPts val="0"/>
              </a:spcAft>
              <a:buClr>
                <a:schemeClr val="lt1"/>
              </a:buClr>
              <a:buSzPts val="2500"/>
              <a:buChar char="●"/>
            </a:pPr>
            <a:r>
              <a:rPr b="1" lang="en-US" sz="2500">
                <a:solidFill>
                  <a:schemeClr val="lt1"/>
                </a:solidFill>
              </a:rPr>
              <a:t>Default Rate (%) </a:t>
            </a:r>
            <a:r>
              <a:rPr lang="en-US" sz="2500">
                <a:solidFill>
                  <a:schemeClr val="lt1"/>
                </a:solidFill>
              </a:rPr>
              <a:t>= &lt; 5% (Persentase pinjaman yang gagal bayar dibandingkan total pinjaman yang diberikan)</a:t>
            </a:r>
            <a:endParaRPr sz="2500">
              <a:solidFill>
                <a:schemeClr val="lt1"/>
              </a:solidFill>
            </a:endParaRPr>
          </a:p>
          <a:p>
            <a:pPr indent="-387350" lvl="0" marL="457200" rtl="0" algn="just">
              <a:lnSpc>
                <a:spcPct val="115000"/>
              </a:lnSpc>
              <a:spcBef>
                <a:spcPts val="0"/>
              </a:spcBef>
              <a:spcAft>
                <a:spcPts val="0"/>
              </a:spcAft>
              <a:buClr>
                <a:schemeClr val="lt1"/>
              </a:buClr>
              <a:buSzPts val="2500"/>
              <a:buChar char="●"/>
            </a:pPr>
            <a:r>
              <a:rPr b="1" lang="en-US" sz="2500">
                <a:solidFill>
                  <a:schemeClr val="lt1"/>
                </a:solidFill>
              </a:rPr>
              <a:t>Approval Time </a:t>
            </a:r>
            <a:r>
              <a:rPr lang="en-US" sz="2500">
                <a:solidFill>
                  <a:schemeClr val="lt1"/>
                </a:solidFill>
              </a:rPr>
              <a:t> = 1,88 detik ( Waktu yang dibutuhkan dari pengajuan hingga keputusan persetujuan)</a:t>
            </a:r>
            <a:endParaRPr sz="2500">
              <a:solidFill>
                <a:schemeClr val="lt1"/>
              </a:solidFill>
            </a:endParaRPr>
          </a:p>
          <a:p>
            <a:pPr indent="-387350" lvl="0" marL="457200" rtl="0" algn="just">
              <a:lnSpc>
                <a:spcPct val="115000"/>
              </a:lnSpc>
              <a:spcBef>
                <a:spcPts val="0"/>
              </a:spcBef>
              <a:spcAft>
                <a:spcPts val="0"/>
              </a:spcAft>
              <a:buClr>
                <a:schemeClr val="lt1"/>
              </a:buClr>
              <a:buSzPts val="2500"/>
              <a:buChar char="●"/>
            </a:pPr>
            <a:r>
              <a:rPr b="1" lang="en-US" sz="2500">
                <a:solidFill>
                  <a:schemeClr val="lt1"/>
                </a:solidFill>
              </a:rPr>
              <a:t>Pengurangan SDM </a:t>
            </a:r>
            <a:r>
              <a:rPr lang="en-US" sz="2500">
                <a:solidFill>
                  <a:schemeClr val="lt1"/>
                </a:solidFill>
              </a:rPr>
              <a:t>Tenaga analisis kredit manual hingga 90%.</a:t>
            </a:r>
            <a:endParaRPr sz="2500">
              <a:solidFill>
                <a:schemeClr val="lt1"/>
              </a:solidFill>
            </a:endParaRPr>
          </a:p>
          <a:p>
            <a:pPr indent="-387350" lvl="0" marL="457200" rtl="0" algn="just">
              <a:lnSpc>
                <a:spcPct val="115000"/>
              </a:lnSpc>
              <a:spcBef>
                <a:spcPts val="0"/>
              </a:spcBef>
              <a:spcAft>
                <a:spcPts val="0"/>
              </a:spcAft>
              <a:buClr>
                <a:schemeClr val="lt1"/>
              </a:buClr>
              <a:buSzPts val="2500"/>
              <a:buChar char="●"/>
            </a:pPr>
            <a:r>
              <a:rPr b="1" lang="en-US" sz="2500">
                <a:solidFill>
                  <a:schemeClr val="lt1"/>
                </a:solidFill>
              </a:rPr>
              <a:t>Biaya</a:t>
            </a:r>
            <a:r>
              <a:rPr lang="en-US" sz="2500">
                <a:solidFill>
                  <a:schemeClr val="lt1"/>
                </a:solidFill>
              </a:rPr>
              <a:t> Operasional = hemat 4,3 Miliar/tahun.</a:t>
            </a:r>
            <a:endParaRPr sz="2500">
              <a:solidFill>
                <a:schemeClr val="lt1"/>
              </a:solidFill>
            </a:endParaRPr>
          </a:p>
          <a:p>
            <a:pPr indent="0" lvl="0" marL="0" rtl="0" algn="just">
              <a:spcBef>
                <a:spcPts val="1200"/>
              </a:spcBef>
              <a:spcAft>
                <a:spcPts val="0"/>
              </a:spcAft>
              <a:buNone/>
            </a:pPr>
            <a:r>
              <a:t/>
            </a:r>
            <a:endParaRPr sz="3800">
              <a:solidFill>
                <a:schemeClr val="lt1"/>
              </a:solidFill>
              <a:latin typeface="Tahoma"/>
              <a:ea typeface="Tahoma"/>
              <a:cs typeface="Tahoma"/>
              <a:sym typeface="Tahoma"/>
            </a:endParaRPr>
          </a:p>
          <a:p>
            <a:pPr indent="0" lvl="0" marL="0" rtl="0" algn="just">
              <a:spcBef>
                <a:spcPts val="0"/>
              </a:spcBef>
              <a:spcAft>
                <a:spcPts val="0"/>
              </a:spcAft>
              <a:buNone/>
            </a:pPr>
            <a:r>
              <a:t/>
            </a:r>
            <a:endParaRPr sz="20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pSp>
        <p:nvGrpSpPr>
          <p:cNvPr id="294" name="Google Shape;294;p21"/>
          <p:cNvGrpSpPr/>
          <p:nvPr/>
        </p:nvGrpSpPr>
        <p:grpSpPr>
          <a:xfrm>
            <a:off x="15234589" y="11"/>
            <a:ext cx="3053842" cy="10287000"/>
            <a:chOff x="15234589" y="11"/>
            <a:chExt cx="3053842" cy="10287000"/>
          </a:xfrm>
        </p:grpSpPr>
        <p:sp>
          <p:nvSpPr>
            <p:cNvPr id="295" name="Google Shape;295;p21"/>
            <p:cNvSpPr/>
            <p:nvPr/>
          </p:nvSpPr>
          <p:spPr>
            <a:xfrm>
              <a:off x="16462883" y="11"/>
              <a:ext cx="1270634" cy="10287000"/>
            </a:xfrm>
            <a:custGeom>
              <a:rect b="b" l="l" r="r" t="t"/>
              <a:pathLst>
                <a:path extrusionOk="0" h="10287000" w="1270634">
                  <a:moveTo>
                    <a:pt x="1270533" y="10287000"/>
                  </a:moveTo>
                  <a:lnTo>
                    <a:pt x="376923" y="0"/>
                  </a:lnTo>
                  <a:lnTo>
                    <a:pt x="0" y="0"/>
                  </a:lnTo>
                  <a:lnTo>
                    <a:pt x="893610" y="10287000"/>
                  </a:lnTo>
                  <a:lnTo>
                    <a:pt x="1270533" y="10287000"/>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6" name="Google Shape;296;p21"/>
            <p:cNvSpPr/>
            <p:nvPr/>
          </p:nvSpPr>
          <p:spPr>
            <a:xfrm>
              <a:off x="16592981" y="11"/>
              <a:ext cx="1695450" cy="10287000"/>
            </a:xfrm>
            <a:custGeom>
              <a:rect b="b" l="l" r="r" t="t"/>
              <a:pathLst>
                <a:path extrusionOk="0" h="10287000" w="1695450">
                  <a:moveTo>
                    <a:pt x="1695005" y="0"/>
                  </a:moveTo>
                  <a:lnTo>
                    <a:pt x="397522" y="0"/>
                  </a:lnTo>
                  <a:lnTo>
                    <a:pt x="0" y="0"/>
                  </a:lnTo>
                  <a:lnTo>
                    <a:pt x="1005687" y="10287000"/>
                  </a:lnTo>
                  <a:lnTo>
                    <a:pt x="1695005" y="10287000"/>
                  </a:lnTo>
                  <a:lnTo>
                    <a:pt x="1695005" y="3761308"/>
                  </a:lnTo>
                  <a:lnTo>
                    <a:pt x="1695005" y="0"/>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97" name="Google Shape;297;p21"/>
            <p:cNvSpPr/>
            <p:nvPr/>
          </p:nvSpPr>
          <p:spPr>
            <a:xfrm>
              <a:off x="15234589" y="11"/>
              <a:ext cx="3053715" cy="6689090"/>
            </a:xfrm>
            <a:custGeom>
              <a:rect b="b" l="l" r="r" t="t"/>
              <a:pathLst>
                <a:path extrusionOk="0" h="6689090" w="3053715">
                  <a:moveTo>
                    <a:pt x="3053397" y="3333673"/>
                  </a:moveTo>
                  <a:lnTo>
                    <a:pt x="1936572" y="0"/>
                  </a:lnTo>
                  <a:lnTo>
                    <a:pt x="1755914" y="0"/>
                  </a:lnTo>
                  <a:lnTo>
                    <a:pt x="1605495" y="0"/>
                  </a:lnTo>
                  <a:lnTo>
                    <a:pt x="0" y="0"/>
                  </a:lnTo>
                  <a:lnTo>
                    <a:pt x="3053397" y="6688582"/>
                  </a:lnTo>
                  <a:lnTo>
                    <a:pt x="3053397" y="4322457"/>
                  </a:lnTo>
                  <a:lnTo>
                    <a:pt x="3053397" y="3761308"/>
                  </a:lnTo>
                  <a:lnTo>
                    <a:pt x="3053397" y="3333673"/>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98" name="Google Shape;298;p21"/>
          <p:cNvGrpSpPr/>
          <p:nvPr/>
        </p:nvGrpSpPr>
        <p:grpSpPr>
          <a:xfrm>
            <a:off x="0" y="11"/>
            <a:ext cx="3304540" cy="10287013"/>
            <a:chOff x="0" y="11"/>
            <a:chExt cx="3304540" cy="10287013"/>
          </a:xfrm>
        </p:grpSpPr>
        <p:sp>
          <p:nvSpPr>
            <p:cNvPr id="299" name="Google Shape;299;p21"/>
            <p:cNvSpPr/>
            <p:nvPr/>
          </p:nvSpPr>
          <p:spPr>
            <a:xfrm>
              <a:off x="814781" y="11"/>
              <a:ext cx="1270635" cy="10287000"/>
            </a:xfrm>
            <a:custGeom>
              <a:rect b="b" l="l" r="r" t="t"/>
              <a:pathLst>
                <a:path extrusionOk="0" h="10287000" w="1270635">
                  <a:moveTo>
                    <a:pt x="1270533" y="10286987"/>
                  </a:moveTo>
                  <a:lnTo>
                    <a:pt x="376923" y="0"/>
                  </a:lnTo>
                  <a:lnTo>
                    <a:pt x="0" y="0"/>
                  </a:lnTo>
                  <a:lnTo>
                    <a:pt x="893610" y="10286987"/>
                  </a:lnTo>
                  <a:lnTo>
                    <a:pt x="1270533" y="10286987"/>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0" name="Google Shape;300;p21"/>
            <p:cNvSpPr/>
            <p:nvPr/>
          </p:nvSpPr>
          <p:spPr>
            <a:xfrm>
              <a:off x="0" y="11"/>
              <a:ext cx="1955164" cy="10287000"/>
            </a:xfrm>
            <a:custGeom>
              <a:rect b="b" l="l" r="r" t="t"/>
              <a:pathLst>
                <a:path extrusionOk="0" h="10287000" w="1955164">
                  <a:moveTo>
                    <a:pt x="1954923" y="10286987"/>
                  </a:moveTo>
                  <a:lnTo>
                    <a:pt x="949248" y="0"/>
                  </a:lnTo>
                  <a:lnTo>
                    <a:pt x="0" y="0"/>
                  </a:lnTo>
                  <a:lnTo>
                    <a:pt x="0" y="5790641"/>
                  </a:lnTo>
                  <a:lnTo>
                    <a:pt x="0" y="10286987"/>
                  </a:lnTo>
                  <a:lnTo>
                    <a:pt x="1551038" y="10286987"/>
                  </a:lnTo>
                  <a:lnTo>
                    <a:pt x="1954923" y="10286987"/>
                  </a:lnTo>
                  <a:close/>
                </a:path>
              </a:pathLst>
            </a:custGeom>
            <a:solidFill>
              <a:srgbClr val="29292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1" name="Google Shape;301;p21"/>
            <p:cNvSpPr/>
            <p:nvPr/>
          </p:nvSpPr>
          <p:spPr>
            <a:xfrm>
              <a:off x="0" y="3049294"/>
              <a:ext cx="3304540" cy="7237730"/>
            </a:xfrm>
            <a:custGeom>
              <a:rect b="b" l="l" r="r" t="t"/>
              <a:pathLst>
                <a:path extrusionOk="0" h="7237730" w="3304540">
                  <a:moveTo>
                    <a:pt x="3304082" y="7237704"/>
                  </a:moveTo>
                  <a:lnTo>
                    <a:pt x="0" y="0"/>
                  </a:lnTo>
                  <a:lnTo>
                    <a:pt x="0" y="2157539"/>
                  </a:lnTo>
                  <a:lnTo>
                    <a:pt x="0" y="2741358"/>
                  </a:lnTo>
                  <a:lnTo>
                    <a:pt x="0" y="3146412"/>
                  </a:lnTo>
                  <a:lnTo>
                    <a:pt x="1370634" y="7237704"/>
                  </a:lnTo>
                  <a:lnTo>
                    <a:pt x="1551038" y="7237704"/>
                  </a:lnTo>
                  <a:lnTo>
                    <a:pt x="1701711" y="7237704"/>
                  </a:lnTo>
                  <a:lnTo>
                    <a:pt x="3304082" y="7237704"/>
                  </a:lnTo>
                  <a:close/>
                </a:path>
              </a:pathLst>
            </a:custGeom>
            <a:solidFill>
              <a:srgbClr val="FFC7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02" name="Google Shape;302;p21"/>
          <p:cNvSpPr txBox="1"/>
          <p:nvPr>
            <p:ph type="title"/>
          </p:nvPr>
        </p:nvSpPr>
        <p:spPr>
          <a:xfrm>
            <a:off x="1837825" y="3538050"/>
            <a:ext cx="13843200" cy="2904300"/>
          </a:xfrm>
          <a:prstGeom prst="rect">
            <a:avLst/>
          </a:prstGeom>
          <a:noFill/>
          <a:ln>
            <a:noFill/>
          </a:ln>
        </p:spPr>
        <p:txBody>
          <a:bodyPr anchorCtr="0" anchor="t" bIns="0" lIns="0" spcFirstLastPara="1" rIns="0" wrap="square" tIns="160650">
            <a:spAutoFit/>
          </a:bodyPr>
          <a:lstStyle/>
          <a:p>
            <a:pPr indent="-883918" lvl="0" marL="895985" marR="5080" rtl="0" algn="ctr">
              <a:lnSpc>
                <a:spcPct val="101300"/>
              </a:lnSpc>
              <a:spcBef>
                <a:spcPts val="0"/>
              </a:spcBef>
              <a:spcAft>
                <a:spcPts val="0"/>
              </a:spcAft>
              <a:buNone/>
            </a:pPr>
            <a:r>
              <a:rPr lang="en-US" sz="8850"/>
              <a:t>Exploratory Data Analysis</a:t>
            </a:r>
            <a:endParaRPr sz="885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